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3"/>
  </p:notesMasterIdLst>
  <p:sldIdLst>
    <p:sldId id="256" r:id="rId2"/>
  </p:sldIdLst>
  <p:sldSz cx="30279975" cy="42808525"/>
  <p:notesSz cx="6858000" cy="9144000"/>
  <p:defaultTextStyle>
    <a:defPPr>
      <a:defRPr lang="ru-RU"/>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3483">
          <p15:clr>
            <a:srgbClr val="A4A3A4"/>
          </p15:clr>
        </p15:guide>
        <p15:guide id="2" pos="953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116" autoAdjust="0"/>
  </p:normalViewPr>
  <p:slideViewPr>
    <p:cSldViewPr>
      <p:cViewPr>
        <p:scale>
          <a:sx n="33" d="100"/>
          <a:sy n="33" d="100"/>
        </p:scale>
        <p:origin x="6" y="162"/>
      </p:cViewPr>
      <p:guideLst>
        <p:guide orient="horz" pos="13483"/>
        <p:guide pos="9537"/>
      </p:guideLst>
    </p:cSldViewPr>
  </p:slideViewPr>
  <p:notesTextViewPr>
    <p:cViewPr>
      <p:scale>
        <a:sx n="75" d="100"/>
        <a:sy n="75"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Лист1!$B$1</c:f>
              <c:strCache>
                <c:ptCount val="1"/>
                <c:pt idx="0">
                  <c:v>Значения Y</c:v>
                </c:pt>
              </c:strCache>
            </c:strRef>
          </c:tx>
          <c:spPr>
            <a:ln w="28575">
              <a:noFill/>
            </a:ln>
          </c:spPr>
          <c:marker>
            <c:symbol val="circle"/>
            <c:size val="14"/>
            <c:spPr>
              <a:solidFill>
                <a:srgbClr val="7030A0"/>
              </a:solidFill>
            </c:spPr>
          </c:marker>
          <c:dLbls>
            <c:dLbl>
              <c:idx val="0"/>
              <c:layout>
                <c:manualLayout>
                  <c:x val="0"/>
                  <c:y val="-0.10714285714285714"/>
                </c:manualLayout>
              </c:layout>
              <c:tx>
                <c:rich>
                  <a:bodyPr/>
                  <a:lstStyle/>
                  <a:p>
                    <a:r>
                      <a:rPr lang="en-US" sz="1400" b="1" dirty="0" smtClean="0"/>
                      <a:t>dimension</a:t>
                    </a:r>
                    <a:endParaRPr lang="en-US" sz="1400" b="1" dirty="0"/>
                  </a:p>
                </c:rich>
              </c:tx>
              <c:showLegendKey val="0"/>
              <c:showVal val="1"/>
              <c:showCatName val="1"/>
              <c:showSerName val="0"/>
              <c:showPercent val="0"/>
              <c:showBubbleSize val="0"/>
              <c:extLst>
                <c:ext xmlns:c15="http://schemas.microsoft.com/office/drawing/2012/chart" uri="{CE6537A1-D6FC-4f65-9D91-7224C49458BB}">
                  <c15:layout/>
                </c:ext>
              </c:extLst>
            </c:dLbl>
            <c:dLbl>
              <c:idx val="1"/>
              <c:layout>
                <c:manualLayout>
                  <c:x val="0"/>
                  <c:y val="-4.3650793650793697E-2"/>
                </c:manualLayout>
              </c:layout>
              <c:tx>
                <c:rich>
                  <a:bodyPr/>
                  <a:lstStyle/>
                  <a:p>
                    <a:r>
                      <a:rPr lang="en-US" sz="1400" b="1"/>
                      <a:t>colour&amp;light</a:t>
                    </a:r>
                  </a:p>
                </c:rich>
              </c:tx>
              <c:showLegendKey val="0"/>
              <c:showVal val="1"/>
              <c:showCatName val="1"/>
              <c:showSerName val="0"/>
              <c:showPercent val="0"/>
              <c:showBubbleSize val="0"/>
              <c:extLst>
                <c:ext xmlns:c15="http://schemas.microsoft.com/office/drawing/2012/chart" uri="{CE6537A1-D6FC-4f65-9D91-7224C49458BB}">
                  <c15:layout/>
                </c:ext>
              </c:extLst>
            </c:dLbl>
            <c:dLbl>
              <c:idx val="2"/>
              <c:layout/>
              <c:tx>
                <c:rich>
                  <a:bodyPr/>
                  <a:lstStyle/>
                  <a:p>
                    <a:r>
                      <a:rPr lang="en-US" sz="1400" b="1"/>
                      <a:t>s</a:t>
                    </a:r>
                    <a:r>
                      <a:rPr lang="en-US"/>
                      <a:t>ound</a:t>
                    </a:r>
                  </a:p>
                </c:rich>
              </c:tx>
              <c:showLegendKey val="0"/>
              <c:showVal val="1"/>
              <c:showCatName val="1"/>
              <c:showSerName val="0"/>
              <c:showPercent val="0"/>
              <c:showBubbleSize val="0"/>
              <c:extLst>
                <c:ext xmlns:c15="http://schemas.microsoft.com/office/drawing/2012/chart" uri="{CE6537A1-D6FC-4f65-9D91-7224C49458BB}">
                  <c15:layout/>
                </c:ext>
              </c:extLst>
            </c:dLbl>
            <c:dLbl>
              <c:idx val="3"/>
              <c:layout>
                <c:manualLayout>
                  <c:x val="0"/>
                  <c:y val="4.76190476190477E-2"/>
                </c:manualLayout>
              </c:layout>
              <c:tx>
                <c:rich>
                  <a:bodyPr/>
                  <a:lstStyle/>
                  <a:p>
                    <a:r>
                      <a:rPr lang="en-US" sz="1400" b="1"/>
                      <a:t>taste</a:t>
                    </a:r>
                  </a:p>
                </c:rich>
              </c:tx>
              <c:showLegendKey val="0"/>
              <c:showVal val="1"/>
              <c:showCatName val="1"/>
              <c:showSerName val="0"/>
              <c:showPercent val="0"/>
              <c:showBubbleSize val="0"/>
              <c:extLst>
                <c:ext xmlns:c15="http://schemas.microsoft.com/office/drawing/2012/chart" uri="{CE6537A1-D6FC-4f65-9D91-7224C49458BB}">
                  <c15:layout/>
                </c:ext>
              </c:extLst>
            </c:dLbl>
            <c:dLbl>
              <c:idx val="4"/>
              <c:layout>
                <c:manualLayout>
                  <c:x val="-9.2592592592592362E-3"/>
                  <c:y val="6.3492063492063516E-2"/>
                </c:manualLayout>
              </c:layout>
              <c:tx>
                <c:rich>
                  <a:bodyPr/>
                  <a:lstStyle/>
                  <a:p>
                    <a:r>
                      <a:rPr lang="en-US" sz="1400" b="1"/>
                      <a:t>smell</a:t>
                    </a:r>
                  </a:p>
                </c:rich>
              </c:tx>
              <c:showLegendKey val="0"/>
              <c:showVal val="1"/>
              <c:showCatName val="1"/>
              <c:showSerName val="0"/>
              <c:showPercent val="0"/>
              <c:showBubbleSize val="0"/>
              <c:extLst>
                <c:ext xmlns:c15="http://schemas.microsoft.com/office/drawing/2012/chart" uri="{CE6537A1-D6FC-4f65-9D91-7224C49458BB}">
                  <c15:layout/>
                </c:ext>
              </c:extLst>
            </c:dLbl>
            <c:dLbl>
              <c:idx val="5"/>
              <c:layout>
                <c:manualLayout>
                  <c:x val="0"/>
                  <c:y val="3.5714285714285712E-2"/>
                </c:manualLayout>
              </c:layout>
              <c:tx>
                <c:rich>
                  <a:bodyPr/>
                  <a:lstStyle/>
                  <a:p>
                    <a:r>
                      <a:rPr lang="en-US" sz="1400" b="1"/>
                      <a:t>touch</a:t>
                    </a:r>
                  </a:p>
                </c:rich>
              </c:tx>
              <c:showLegendKey val="0"/>
              <c:showVal val="1"/>
              <c:showCatName val="1"/>
              <c:showSerName val="0"/>
              <c:showPercent val="0"/>
              <c:showBubbleSize val="0"/>
              <c:extLst>
                <c:ext xmlns:c15="http://schemas.microsoft.com/office/drawing/2012/chart" uri="{CE6537A1-D6FC-4f65-9D91-7224C49458BB}">
                  <c15:layout/>
                </c:ext>
              </c:extLst>
            </c:dLbl>
            <c:dLbl>
              <c:idx val="6"/>
              <c:layout/>
              <c:tx>
                <c:rich>
                  <a:bodyPr/>
                  <a:lstStyle/>
                  <a:p>
                    <a:r>
                      <a:rPr lang="en-US" sz="1400" b="1"/>
                      <a:t>weight</a:t>
                    </a:r>
                  </a:p>
                </c:rich>
              </c:tx>
              <c:showLegendKey val="0"/>
              <c:showVal val="1"/>
              <c:showCatName val="1"/>
              <c:showSerName val="0"/>
              <c:showPercent val="0"/>
              <c:showBubbleSize val="0"/>
              <c:extLst>
                <c:ext xmlns:c15="http://schemas.microsoft.com/office/drawing/2012/chart" uri="{CE6537A1-D6FC-4f65-9D91-7224C49458BB}">
                  <c15:layout/>
                </c:ext>
              </c:extLst>
            </c:dLbl>
            <c:dLbl>
              <c:idx val="7"/>
              <c:layout>
                <c:manualLayout>
                  <c:x val="0"/>
                  <c:y val="4.76190476190477E-2"/>
                </c:manualLayout>
              </c:layout>
              <c:tx>
                <c:rich>
                  <a:bodyPr/>
                  <a:lstStyle/>
                  <a:p>
                    <a:r>
                      <a:rPr lang="en-US" sz="1400" b="1"/>
                      <a:t>temperature</a:t>
                    </a:r>
                  </a:p>
                </c:rich>
              </c:tx>
              <c:showLegendKey val="0"/>
              <c:showVal val="1"/>
              <c:showCatName val="1"/>
              <c:showSerName val="0"/>
              <c:showPercent val="0"/>
              <c:showBubbleSize val="0"/>
              <c:extLst>
                <c:ext xmlns:c15="http://schemas.microsoft.com/office/drawing/2012/chart" uri="{CE6537A1-D6FC-4f65-9D91-7224C49458BB}">
                  <c15:layout/>
                </c:ext>
              </c:extLst>
            </c:dLbl>
            <c:dLbl>
              <c:idx val="8"/>
              <c:layout>
                <c:manualLayout>
                  <c:x val="-0.10879629629629645"/>
                  <c:y val="-8.7301587301587186E-2"/>
                </c:manualLayout>
              </c:layout>
              <c:tx>
                <c:rich>
                  <a:bodyPr/>
                  <a:lstStyle/>
                  <a:p>
                    <a:r>
                      <a:rPr lang="en-US" sz="1400" b="1"/>
                      <a:t>pain</a:t>
                    </a:r>
                  </a:p>
                </c:rich>
              </c:tx>
              <c:showLegendKey val="0"/>
              <c:showVal val="1"/>
              <c:showCatName val="1"/>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400" b="1"/>
                </a:pPr>
                <a:endParaRPr lang="ru-RU"/>
              </a:p>
            </c:txPr>
            <c:showLegendKey val="0"/>
            <c:showVal val="1"/>
            <c:showCatName val="1"/>
            <c:showSerName val="0"/>
            <c:showPercent val="0"/>
            <c:showBubbleSize val="0"/>
            <c:showLeaderLines val="0"/>
            <c:extLst>
              <c:ext xmlns:c15="http://schemas.microsoft.com/office/drawing/2012/chart" uri="{CE6537A1-D6FC-4f65-9D91-7224C49458BB}">
                <c15:showLeaderLines val="0"/>
              </c:ext>
            </c:extLst>
          </c:dLbls>
          <c:xVal>
            <c:numRef>
              <c:f>Лист1!$A$2:$A$10</c:f>
              <c:numCache>
                <c:formatCode>####.000</c:formatCode>
                <c:ptCount val="9"/>
                <c:pt idx="0">
                  <c:v>0.849646924785463</c:v>
                </c:pt>
                <c:pt idx="1">
                  <c:v>0.8510505642773486</c:v>
                </c:pt>
                <c:pt idx="2">
                  <c:v>0.22919223179211676</c:v>
                </c:pt>
                <c:pt idx="3">
                  <c:v>0.89963519002740844</c:v>
                </c:pt>
                <c:pt idx="4">
                  <c:v>7.7451141408191815E-2</c:v>
                </c:pt>
                <c:pt idx="5">
                  <c:v>0.87610681272715873</c:v>
                </c:pt>
                <c:pt idx="6">
                  <c:v>0.55970965133498041</c:v>
                </c:pt>
                <c:pt idx="7">
                  <c:v>0.7764306013999055</c:v>
                </c:pt>
                <c:pt idx="8">
                  <c:v>-0.15294634444889643</c:v>
                </c:pt>
              </c:numCache>
            </c:numRef>
          </c:xVal>
          <c:yVal>
            <c:numRef>
              <c:f>Лист1!$B$2:$B$10</c:f>
              <c:numCache>
                <c:formatCode>####.000</c:formatCode>
                <c:ptCount val="9"/>
                <c:pt idx="0">
                  <c:v>0.37394225786400193</c:v>
                </c:pt>
                <c:pt idx="1">
                  <c:v>0.16372339322619966</c:v>
                </c:pt>
                <c:pt idx="2">
                  <c:v>0.8532220139052562</c:v>
                </c:pt>
                <c:pt idx="3">
                  <c:v>0.11890281526810641</c:v>
                </c:pt>
                <c:pt idx="4">
                  <c:v>0.83324560618310151</c:v>
                </c:pt>
                <c:pt idx="5">
                  <c:v>-0.3487722621236018</c:v>
                </c:pt>
                <c:pt idx="6">
                  <c:v>-0.50145035175630293</c:v>
                </c:pt>
                <c:pt idx="7">
                  <c:v>-0.12382051328755403</c:v>
                </c:pt>
                <c:pt idx="8">
                  <c:v>0.73611110996558504</c:v>
                </c:pt>
              </c:numCache>
            </c:numRef>
          </c:yVal>
          <c:smooth val="0"/>
        </c:ser>
        <c:dLbls>
          <c:showLegendKey val="0"/>
          <c:showVal val="1"/>
          <c:showCatName val="1"/>
          <c:showSerName val="0"/>
          <c:showPercent val="0"/>
          <c:showBubbleSize val="0"/>
        </c:dLbls>
        <c:axId val="100743936"/>
        <c:axId val="100744512"/>
      </c:scatterChart>
      <c:valAx>
        <c:axId val="100743936"/>
        <c:scaling>
          <c:orientation val="minMax"/>
        </c:scaling>
        <c:delete val="0"/>
        <c:axPos val="b"/>
        <c:numFmt formatCode="####.000" sourceLinked="1"/>
        <c:majorTickMark val="out"/>
        <c:minorTickMark val="none"/>
        <c:tickLblPos val="nextTo"/>
        <c:crossAx val="100744512"/>
        <c:crosses val="autoZero"/>
        <c:crossBetween val="midCat"/>
      </c:valAx>
      <c:valAx>
        <c:axId val="100744512"/>
        <c:scaling>
          <c:orientation val="minMax"/>
        </c:scaling>
        <c:delete val="0"/>
        <c:axPos val="l"/>
        <c:majorGridlines/>
        <c:numFmt formatCode="####.000" sourceLinked="1"/>
        <c:majorTickMark val="out"/>
        <c:minorTickMark val="none"/>
        <c:tickLblPos val="nextTo"/>
        <c:crossAx val="100743936"/>
        <c:crosses val="autoZero"/>
        <c:crossBetween val="midCat"/>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1773B1-2A0F-4F7E-87A4-DACD29413880}" type="datetimeFigureOut">
              <a:rPr lang="ru-RU" smtClean="0"/>
              <a:t>21.08.2015</a:t>
            </a:fld>
            <a:endParaRPr lang="ru-RU"/>
          </a:p>
        </p:txBody>
      </p:sp>
      <p:sp>
        <p:nvSpPr>
          <p:cNvPr id="4" name="Образ слайда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4A6A9F-54DA-4CCB-BD27-36BA3F1C6EBA}" type="slidenum">
              <a:rPr lang="ru-RU" smtClean="0"/>
              <a:t>‹#›</a:t>
            </a:fld>
            <a:endParaRPr lang="ru-RU"/>
          </a:p>
        </p:txBody>
      </p:sp>
    </p:spTree>
    <p:extLst>
      <p:ext uri="{BB962C8B-B14F-4D97-AF65-F5344CB8AC3E}">
        <p14:creationId xmlns:p14="http://schemas.microsoft.com/office/powerpoint/2010/main" val="1305105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A4A6A9F-54DA-4CCB-BD27-36BA3F1C6EBA}" type="slidenum">
              <a:rPr lang="ru-RU" smtClean="0"/>
              <a:t>1</a:t>
            </a:fld>
            <a:endParaRPr lang="ru-RU"/>
          </a:p>
        </p:txBody>
      </p:sp>
    </p:spTree>
    <p:extLst>
      <p:ext uri="{BB962C8B-B14F-4D97-AF65-F5344CB8AC3E}">
        <p14:creationId xmlns:p14="http://schemas.microsoft.com/office/powerpoint/2010/main" val="2358182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0" y="-3"/>
            <a:ext cx="30279975" cy="2853902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35499" y="30961818"/>
            <a:ext cx="19303484" cy="9132485"/>
          </a:xfrm>
        </p:spPr>
        <p:txBody>
          <a:bodyPr anchor="ctr">
            <a:normAutofit/>
          </a:bodyPr>
          <a:lstStyle>
            <a:lvl1pPr algn="r">
              <a:defRPr sz="14571" spc="662" baseline="0"/>
            </a:lvl1pPr>
          </a:lstStyle>
          <a:p>
            <a:r>
              <a:rPr lang="ru-RU" smtClean="0"/>
              <a:t>Образец заголовка</a:t>
            </a:r>
            <a:endParaRPr lang="en-US" dirty="0"/>
          </a:p>
        </p:txBody>
      </p:sp>
      <p:sp>
        <p:nvSpPr>
          <p:cNvPr id="3" name="Subtitle 2"/>
          <p:cNvSpPr>
            <a:spLocks noGrp="1"/>
          </p:cNvSpPr>
          <p:nvPr>
            <p:ph type="subTitle" idx="1"/>
          </p:nvPr>
        </p:nvSpPr>
        <p:spPr>
          <a:xfrm>
            <a:off x="21385233" y="30961818"/>
            <a:ext cx="7948493" cy="9132485"/>
          </a:xfrm>
        </p:spPr>
        <p:txBody>
          <a:bodyPr lIns="91440" rIns="91440" anchor="ctr">
            <a:normAutofit/>
          </a:bodyPr>
          <a:lstStyle>
            <a:lvl1pPr marL="0" indent="0" algn="l">
              <a:lnSpc>
                <a:spcPct val="100000"/>
              </a:lnSpc>
              <a:spcBef>
                <a:spcPts val="0"/>
              </a:spcBef>
              <a:buNone/>
              <a:defRPr sz="5298">
                <a:solidFill>
                  <a:schemeClr val="tx1">
                    <a:lumMod val="90000"/>
                    <a:lumOff val="10000"/>
                  </a:schemeClr>
                </a:solidFill>
              </a:defRPr>
            </a:lvl1pPr>
            <a:lvl2pPr marL="1513981" indent="0" algn="ctr">
              <a:buNone/>
              <a:defRPr sz="5298"/>
            </a:lvl2pPr>
            <a:lvl3pPr marL="3027959" indent="0" algn="ctr">
              <a:buNone/>
              <a:defRPr sz="5298"/>
            </a:lvl3pPr>
            <a:lvl4pPr marL="4541941" indent="0" algn="ctr">
              <a:buNone/>
              <a:defRPr sz="5298"/>
            </a:lvl4pPr>
            <a:lvl5pPr marL="6055919" indent="0" algn="ctr">
              <a:buNone/>
              <a:defRPr sz="5298"/>
            </a:lvl5pPr>
            <a:lvl6pPr marL="7569900" indent="0" algn="ctr">
              <a:buNone/>
              <a:defRPr sz="5298"/>
            </a:lvl6pPr>
            <a:lvl7pPr marL="9083878" indent="0" algn="ctr">
              <a:buNone/>
              <a:defRPr sz="5298"/>
            </a:lvl7pPr>
            <a:lvl8pPr marL="10597860" indent="0" algn="ctr">
              <a:buNone/>
              <a:defRPr sz="5298"/>
            </a:lvl8pPr>
            <a:lvl9pPr marL="12111841" indent="0" algn="ctr">
              <a:buNone/>
              <a:defRPr sz="5298"/>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lgn="l">
              <a:defRPr/>
            </a:lvl1pPr>
          </a:lstStyle>
          <a:p>
            <a:fld id="{D832AE72-010C-4C64-AED8-9FF3E62DE3BE}" type="datetimeFigureOut">
              <a:rPr lang="ru-RU" smtClean="0"/>
              <a:pPr/>
              <a:t>21.08.2015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F1ACC3-B387-4339-9193-6200A425B3B6}" type="slidenum">
              <a:rPr lang="ru-RU" smtClean="0"/>
              <a:pPr/>
              <a:t>‹#›</a:t>
            </a:fld>
            <a:endParaRPr lang="ru-RU"/>
          </a:p>
        </p:txBody>
      </p:sp>
      <p:cxnSp>
        <p:nvCxnSpPr>
          <p:cNvPr id="8" name="Straight Connector 7"/>
          <p:cNvCxnSpPr/>
          <p:nvPr/>
        </p:nvCxnSpPr>
        <p:spPr>
          <a:xfrm flipV="1">
            <a:off x="20829510" y="32859232"/>
            <a:ext cx="0" cy="570780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9616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832AE72-010C-4C64-AED8-9FF3E62DE3BE}" type="datetimeFigureOut">
              <a:rPr lang="ru-RU" smtClean="0"/>
              <a:pPr/>
              <a:t>21.08.2015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F1ACC3-B387-4339-9193-6200A425B3B6}" type="slidenum">
              <a:rPr lang="ru-RU" smtClean="0"/>
              <a:pPr/>
              <a:t>‹#›</a:t>
            </a:fld>
            <a:endParaRPr lang="ru-RU"/>
          </a:p>
        </p:txBody>
      </p:sp>
    </p:spTree>
    <p:extLst>
      <p:ext uri="{BB962C8B-B14F-4D97-AF65-F5344CB8AC3E}">
        <p14:creationId xmlns:p14="http://schemas.microsoft.com/office/powerpoint/2010/main" val="2012115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9112" y="4756503"/>
            <a:ext cx="6529120" cy="33771170"/>
          </a:xfrm>
        </p:spPr>
        <p:txBody>
          <a:bodyPr vert="eaVert" lIns="45720" tIns="91440" rIns="45720" bIns="9144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460253" y="4756503"/>
            <a:ext cx="18830359" cy="3377117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832AE72-010C-4C64-AED8-9FF3E62DE3BE}" type="datetimeFigureOut">
              <a:rPr lang="ru-RU" smtClean="0"/>
              <a:pPr/>
              <a:t>21.08.2015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F1ACC3-B387-4339-9193-6200A425B3B6}" type="slidenum">
              <a:rPr lang="ru-RU" smtClean="0"/>
              <a:pPr/>
              <a:t>‹#›</a:t>
            </a:fld>
            <a:endParaRPr lang="ru-RU"/>
          </a:p>
        </p:txBody>
      </p:sp>
      <p:cxnSp>
        <p:nvCxnSpPr>
          <p:cNvPr id="7" name="Straight Connector 6"/>
          <p:cNvCxnSpPr/>
          <p:nvPr/>
        </p:nvCxnSpPr>
        <p:spPr>
          <a:xfrm rot="5400000" flipV="1">
            <a:off x="24980979" y="2088330"/>
            <a:ext cx="0" cy="227099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4660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832AE72-010C-4C64-AED8-9FF3E62DE3BE}" type="datetimeFigureOut">
              <a:rPr lang="ru-RU" smtClean="0"/>
              <a:pPr/>
              <a:t>21.08.2015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F1ACC3-B387-4339-9193-6200A425B3B6}" type="slidenum">
              <a:rPr lang="ru-RU" smtClean="0"/>
              <a:pPr/>
              <a:t>‹#›</a:t>
            </a:fld>
            <a:endParaRPr lang="ru-RU"/>
          </a:p>
        </p:txBody>
      </p:sp>
    </p:spTree>
    <p:extLst>
      <p:ext uri="{BB962C8B-B14F-4D97-AF65-F5344CB8AC3E}">
        <p14:creationId xmlns:p14="http://schemas.microsoft.com/office/powerpoint/2010/main" val="1450882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6"/>
            <a:ext cx="30279975" cy="2853901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35499" y="30961818"/>
            <a:ext cx="19303484" cy="9132485"/>
          </a:xfrm>
        </p:spPr>
        <p:txBody>
          <a:bodyPr anchor="ctr">
            <a:normAutofit/>
          </a:bodyPr>
          <a:lstStyle>
            <a:lvl1pPr algn="r">
              <a:defRPr sz="14571" b="0" spc="662"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1385233" y="30961818"/>
            <a:ext cx="7948493" cy="9132485"/>
          </a:xfrm>
        </p:spPr>
        <p:txBody>
          <a:bodyPr lIns="91440" rIns="91440" anchor="ctr">
            <a:normAutofit/>
          </a:bodyPr>
          <a:lstStyle>
            <a:lvl1pPr marL="0" indent="0">
              <a:lnSpc>
                <a:spcPct val="100000"/>
              </a:lnSpc>
              <a:spcBef>
                <a:spcPts val="0"/>
              </a:spcBef>
              <a:buNone/>
              <a:defRPr sz="5298">
                <a:solidFill>
                  <a:schemeClr val="tx1">
                    <a:lumMod val="90000"/>
                    <a:lumOff val="10000"/>
                  </a:schemeClr>
                </a:solidFill>
              </a:defRPr>
            </a:lvl1pPr>
            <a:lvl2pPr marL="1513981" indent="0">
              <a:buNone/>
              <a:defRPr sz="5298">
                <a:solidFill>
                  <a:schemeClr val="tx1">
                    <a:tint val="75000"/>
                  </a:schemeClr>
                </a:solidFill>
              </a:defRPr>
            </a:lvl2pPr>
            <a:lvl3pPr marL="3027959" indent="0">
              <a:buNone/>
              <a:defRPr sz="5298">
                <a:solidFill>
                  <a:schemeClr val="tx1">
                    <a:tint val="75000"/>
                  </a:schemeClr>
                </a:solidFill>
              </a:defRPr>
            </a:lvl3pPr>
            <a:lvl4pPr marL="4541941" indent="0">
              <a:buNone/>
              <a:defRPr sz="4636">
                <a:solidFill>
                  <a:schemeClr val="tx1">
                    <a:tint val="75000"/>
                  </a:schemeClr>
                </a:solidFill>
              </a:defRPr>
            </a:lvl4pPr>
            <a:lvl5pPr marL="6055919" indent="0">
              <a:buNone/>
              <a:defRPr sz="4636">
                <a:solidFill>
                  <a:schemeClr val="tx1">
                    <a:tint val="75000"/>
                  </a:schemeClr>
                </a:solidFill>
              </a:defRPr>
            </a:lvl5pPr>
            <a:lvl6pPr marL="7569900" indent="0">
              <a:buNone/>
              <a:defRPr sz="4636">
                <a:solidFill>
                  <a:schemeClr val="tx1">
                    <a:tint val="75000"/>
                  </a:schemeClr>
                </a:solidFill>
              </a:defRPr>
            </a:lvl6pPr>
            <a:lvl7pPr marL="9083878" indent="0">
              <a:buNone/>
              <a:defRPr sz="4636">
                <a:solidFill>
                  <a:schemeClr val="tx1">
                    <a:tint val="75000"/>
                  </a:schemeClr>
                </a:solidFill>
              </a:defRPr>
            </a:lvl7pPr>
            <a:lvl8pPr marL="10597860" indent="0">
              <a:buNone/>
              <a:defRPr sz="4636">
                <a:solidFill>
                  <a:schemeClr val="tx1">
                    <a:tint val="75000"/>
                  </a:schemeClr>
                </a:solidFill>
              </a:defRPr>
            </a:lvl8pPr>
            <a:lvl9pPr marL="12111841" indent="0">
              <a:buNone/>
              <a:defRPr sz="4636">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832AE72-010C-4C64-AED8-9FF3E62DE3BE}" type="datetimeFigureOut">
              <a:rPr lang="ru-RU" smtClean="0"/>
              <a:pPr/>
              <a:t>21.08.2015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F1ACC3-B387-4339-9193-6200A425B3B6}" type="slidenum">
              <a:rPr lang="ru-RU" smtClean="0"/>
              <a:pPr/>
              <a:t>‹#›</a:t>
            </a:fld>
            <a:endParaRPr lang="ru-RU"/>
          </a:p>
        </p:txBody>
      </p:sp>
      <p:cxnSp>
        <p:nvCxnSpPr>
          <p:cNvPr id="8" name="Straight Connector 7"/>
          <p:cNvCxnSpPr/>
          <p:nvPr/>
        </p:nvCxnSpPr>
        <p:spPr>
          <a:xfrm flipV="1">
            <a:off x="20829510" y="32859232"/>
            <a:ext cx="0" cy="5707803"/>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0114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2543518" y="3652994"/>
            <a:ext cx="24140710" cy="936079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43518" y="14269508"/>
            <a:ext cx="11809190" cy="2511433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14875038" y="14269508"/>
            <a:ext cx="11809190" cy="2511433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832AE72-010C-4C64-AED8-9FF3E62DE3BE}" type="datetimeFigureOut">
              <a:rPr lang="ru-RU" smtClean="0"/>
              <a:pPr/>
              <a:t>21.08.2015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4F1ACC3-B387-4339-9193-6200A425B3B6}" type="slidenum">
              <a:rPr lang="ru-RU" smtClean="0"/>
              <a:pPr/>
              <a:t>‹#›</a:t>
            </a:fld>
            <a:endParaRPr lang="ru-RU"/>
          </a:p>
        </p:txBody>
      </p:sp>
    </p:spTree>
    <p:extLst>
      <p:ext uri="{BB962C8B-B14F-4D97-AF65-F5344CB8AC3E}">
        <p14:creationId xmlns:p14="http://schemas.microsoft.com/office/powerpoint/2010/main" val="3088828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2543518" y="3652994"/>
            <a:ext cx="24140710" cy="936079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543518" y="13605570"/>
            <a:ext cx="11809190" cy="5137023"/>
          </a:xfrm>
        </p:spPr>
        <p:txBody>
          <a:bodyPr lIns="137160" rIns="137160" anchor="ctr">
            <a:normAutofit/>
          </a:bodyPr>
          <a:lstStyle>
            <a:lvl1pPr marL="0" indent="0">
              <a:spcBef>
                <a:spcPts val="0"/>
              </a:spcBef>
              <a:spcAft>
                <a:spcPts val="0"/>
              </a:spcAft>
              <a:buNone/>
              <a:defRPr sz="7285" b="0" cap="none" baseline="0">
                <a:solidFill>
                  <a:schemeClr val="accent2">
                    <a:lumMod val="75000"/>
                  </a:schemeClr>
                </a:solidFill>
                <a:latin typeface="+mn-lt"/>
              </a:defRPr>
            </a:lvl1pPr>
            <a:lvl2pPr marL="1513981" indent="0">
              <a:buNone/>
              <a:defRPr sz="6623" b="1"/>
            </a:lvl2pPr>
            <a:lvl3pPr marL="3027959" indent="0">
              <a:buNone/>
              <a:defRPr sz="5961" b="1"/>
            </a:lvl3pPr>
            <a:lvl4pPr marL="4541941" indent="0">
              <a:buNone/>
              <a:defRPr sz="5298" b="1"/>
            </a:lvl4pPr>
            <a:lvl5pPr marL="6055919" indent="0">
              <a:buNone/>
              <a:defRPr sz="5298" b="1"/>
            </a:lvl5pPr>
            <a:lvl6pPr marL="7569900" indent="0">
              <a:buNone/>
              <a:defRPr sz="5298" b="1"/>
            </a:lvl6pPr>
            <a:lvl7pPr marL="9083878" indent="0">
              <a:buNone/>
              <a:defRPr sz="5298" b="1"/>
            </a:lvl7pPr>
            <a:lvl8pPr marL="10597860" indent="0">
              <a:buNone/>
              <a:defRPr sz="5298" b="1"/>
            </a:lvl8pPr>
            <a:lvl9pPr marL="12111841" indent="0">
              <a:buNone/>
              <a:defRPr sz="5298" b="1"/>
            </a:lvl9pPr>
          </a:lstStyle>
          <a:p>
            <a:pPr lvl="0"/>
            <a:r>
              <a:rPr lang="ru-RU" smtClean="0"/>
              <a:t>Образец текста</a:t>
            </a:r>
          </a:p>
        </p:txBody>
      </p:sp>
      <p:sp>
        <p:nvSpPr>
          <p:cNvPr id="4" name="Content Placeholder 3"/>
          <p:cNvSpPr>
            <a:spLocks noGrp="1"/>
          </p:cNvSpPr>
          <p:nvPr>
            <p:ph sz="half" idx="2"/>
          </p:nvPr>
        </p:nvSpPr>
        <p:spPr>
          <a:xfrm>
            <a:off x="2543518" y="18525317"/>
            <a:ext cx="11809190" cy="2085852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14875038" y="13605570"/>
            <a:ext cx="11809190" cy="5137023"/>
          </a:xfrm>
        </p:spPr>
        <p:txBody>
          <a:bodyPr lIns="137160" rIns="137160" anchor="ctr">
            <a:normAutofit/>
          </a:bodyPr>
          <a:lstStyle>
            <a:lvl1pPr marL="0" indent="0">
              <a:spcBef>
                <a:spcPts val="0"/>
              </a:spcBef>
              <a:spcAft>
                <a:spcPts val="0"/>
              </a:spcAft>
              <a:buNone/>
              <a:defRPr lang="en-US" sz="7285" b="0" kern="1200" cap="none" baseline="0" dirty="0">
                <a:solidFill>
                  <a:schemeClr val="accent2">
                    <a:lumMod val="75000"/>
                  </a:schemeClr>
                </a:solidFill>
                <a:latin typeface="+mn-lt"/>
                <a:ea typeface="+mn-ea"/>
                <a:cs typeface="+mn-cs"/>
              </a:defRPr>
            </a:lvl1pPr>
            <a:lvl2pPr marL="1513981" indent="0">
              <a:buNone/>
              <a:defRPr sz="6623" b="1"/>
            </a:lvl2pPr>
            <a:lvl3pPr marL="3027959" indent="0">
              <a:buNone/>
              <a:defRPr sz="5961" b="1"/>
            </a:lvl3pPr>
            <a:lvl4pPr marL="4541941" indent="0">
              <a:buNone/>
              <a:defRPr sz="5298" b="1"/>
            </a:lvl4pPr>
            <a:lvl5pPr marL="6055919" indent="0">
              <a:buNone/>
              <a:defRPr sz="5298" b="1"/>
            </a:lvl5pPr>
            <a:lvl6pPr marL="7569900" indent="0">
              <a:buNone/>
              <a:defRPr sz="5298" b="1"/>
            </a:lvl6pPr>
            <a:lvl7pPr marL="9083878" indent="0">
              <a:buNone/>
              <a:defRPr sz="5298" b="1"/>
            </a:lvl7pPr>
            <a:lvl8pPr marL="10597860" indent="0">
              <a:buNone/>
              <a:defRPr sz="5298" b="1"/>
            </a:lvl8pPr>
            <a:lvl9pPr marL="12111841" indent="0">
              <a:buNone/>
              <a:defRPr sz="5298" b="1"/>
            </a:lvl9pPr>
          </a:lstStyle>
          <a:p>
            <a:pPr marL="0" lvl="0" indent="0" algn="l" defTabSz="3027959" rtl="0" eaLnBrk="1" latinLnBrk="0" hangingPunct="1">
              <a:lnSpc>
                <a:spcPct val="90000"/>
              </a:lnSpc>
              <a:spcBef>
                <a:spcPts val="5961"/>
              </a:spcBef>
              <a:buNone/>
            </a:pPr>
            <a:r>
              <a:rPr lang="ru-RU" smtClean="0"/>
              <a:t>Образец текста</a:t>
            </a:r>
          </a:p>
        </p:txBody>
      </p:sp>
      <p:sp>
        <p:nvSpPr>
          <p:cNvPr id="6" name="Content Placeholder 5"/>
          <p:cNvSpPr>
            <a:spLocks noGrp="1"/>
          </p:cNvSpPr>
          <p:nvPr>
            <p:ph sz="quarter" idx="4"/>
          </p:nvPr>
        </p:nvSpPr>
        <p:spPr>
          <a:xfrm>
            <a:off x="14875038" y="18525317"/>
            <a:ext cx="11809190" cy="2085852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832AE72-010C-4C64-AED8-9FF3E62DE3BE}" type="datetimeFigureOut">
              <a:rPr lang="ru-RU" smtClean="0"/>
              <a:pPr/>
              <a:t>21.08.2015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4F1ACC3-B387-4339-9193-6200A425B3B6}" type="slidenum">
              <a:rPr lang="ru-RU" smtClean="0"/>
              <a:pPr/>
              <a:t>‹#›</a:t>
            </a:fld>
            <a:endParaRPr lang="ru-RU"/>
          </a:p>
        </p:txBody>
      </p:sp>
    </p:spTree>
    <p:extLst>
      <p:ext uri="{BB962C8B-B14F-4D97-AF65-F5344CB8AC3E}">
        <p14:creationId xmlns:p14="http://schemas.microsoft.com/office/powerpoint/2010/main" val="780672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832AE72-010C-4C64-AED8-9FF3E62DE3BE}" type="datetimeFigureOut">
              <a:rPr lang="ru-RU" smtClean="0"/>
              <a:pPr/>
              <a:t>21.08.2015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4F1ACC3-B387-4339-9193-6200A425B3B6}" type="slidenum">
              <a:rPr lang="ru-RU" smtClean="0"/>
              <a:pPr/>
              <a:t>‹#›</a:t>
            </a:fld>
            <a:endParaRPr lang="ru-RU"/>
          </a:p>
        </p:txBody>
      </p:sp>
    </p:spTree>
    <p:extLst>
      <p:ext uri="{BB962C8B-B14F-4D97-AF65-F5344CB8AC3E}">
        <p14:creationId xmlns:p14="http://schemas.microsoft.com/office/powerpoint/2010/main" val="321990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32AE72-010C-4C64-AED8-9FF3E62DE3BE}" type="datetimeFigureOut">
              <a:rPr lang="ru-RU" smtClean="0"/>
              <a:pPr/>
              <a:t>21.08.2015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D4F1ACC3-B387-4339-9193-6200A425B3B6}" type="slidenum">
              <a:rPr lang="ru-RU" smtClean="0"/>
              <a:pPr/>
              <a:t>‹#›</a:t>
            </a:fld>
            <a:endParaRPr lang="ru-RU"/>
          </a:p>
        </p:txBody>
      </p:sp>
    </p:spTree>
    <p:extLst>
      <p:ext uri="{BB962C8B-B14F-4D97-AF65-F5344CB8AC3E}">
        <p14:creationId xmlns:p14="http://schemas.microsoft.com/office/powerpoint/2010/main" val="973623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a:xfrm>
            <a:off x="2543518" y="2943220"/>
            <a:ext cx="10900791" cy="10844826"/>
          </a:xfrm>
        </p:spPr>
        <p:txBody>
          <a:bodyPr>
            <a:noAutofit/>
          </a:bodyPr>
          <a:lstStyle>
            <a:lvl1pPr>
              <a:lnSpc>
                <a:spcPct val="80000"/>
              </a:lnSpc>
              <a:defRPr sz="11921"/>
            </a:lvl1pPr>
          </a:lstStyle>
          <a:p>
            <a:r>
              <a:rPr lang="ru-RU" smtClean="0"/>
              <a:t>Образец заголовка</a:t>
            </a:r>
            <a:endParaRPr lang="en-US" dirty="0"/>
          </a:p>
        </p:txBody>
      </p:sp>
      <p:sp>
        <p:nvSpPr>
          <p:cNvPr id="3" name="Content Placeholder 2"/>
          <p:cNvSpPr>
            <a:spLocks noGrp="1"/>
          </p:cNvSpPr>
          <p:nvPr>
            <p:ph idx="1"/>
          </p:nvPr>
        </p:nvSpPr>
        <p:spPr>
          <a:xfrm>
            <a:off x="14193738" y="5137023"/>
            <a:ext cx="14102898" cy="32363245"/>
          </a:xfrm>
        </p:spPr>
        <p:txBody>
          <a:bodyPr>
            <a:normAutofit/>
          </a:bodyPr>
          <a:lstStyle>
            <a:lvl1pPr>
              <a:defRPr sz="6623"/>
            </a:lvl1pPr>
            <a:lvl2pPr>
              <a:defRPr sz="5298"/>
            </a:lvl2pPr>
            <a:lvl3pPr>
              <a:defRPr sz="3974"/>
            </a:lvl3pPr>
            <a:lvl4pPr>
              <a:defRPr sz="3974"/>
            </a:lvl4pPr>
            <a:lvl5pPr>
              <a:defRPr sz="3974"/>
            </a:lvl5pPr>
            <a:lvl6pPr>
              <a:defRPr sz="3974"/>
            </a:lvl6pPr>
            <a:lvl7pPr>
              <a:defRPr sz="3974"/>
            </a:lvl7pPr>
            <a:lvl8pPr>
              <a:defRPr sz="3974"/>
            </a:lvl8pPr>
            <a:lvl9pPr>
              <a:defRPr sz="3974"/>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43518" y="14091645"/>
            <a:ext cx="10900791" cy="23484727"/>
          </a:xfrm>
        </p:spPr>
        <p:txBody>
          <a:bodyPr lIns="91440" rIns="91440">
            <a:normAutofit/>
          </a:bodyPr>
          <a:lstStyle>
            <a:lvl1pPr marL="0" indent="0">
              <a:lnSpc>
                <a:spcPct val="108000"/>
              </a:lnSpc>
              <a:spcBef>
                <a:spcPts val="1987"/>
              </a:spcBef>
              <a:buNone/>
              <a:defRPr sz="5298"/>
            </a:lvl1pPr>
            <a:lvl2pPr marL="1513981" indent="0">
              <a:buNone/>
              <a:defRPr sz="3974"/>
            </a:lvl2pPr>
            <a:lvl3pPr marL="3027959" indent="0">
              <a:buNone/>
              <a:defRPr sz="3312"/>
            </a:lvl3pPr>
            <a:lvl4pPr marL="4541941" indent="0">
              <a:buNone/>
              <a:defRPr sz="2980"/>
            </a:lvl4pPr>
            <a:lvl5pPr marL="6055919" indent="0">
              <a:buNone/>
              <a:defRPr sz="2980"/>
            </a:lvl5pPr>
            <a:lvl6pPr marL="7569900" indent="0">
              <a:buNone/>
              <a:defRPr sz="2980"/>
            </a:lvl6pPr>
            <a:lvl7pPr marL="9083878" indent="0">
              <a:buNone/>
              <a:defRPr sz="2980"/>
            </a:lvl7pPr>
            <a:lvl8pPr marL="10597860" indent="0">
              <a:buNone/>
              <a:defRPr sz="2980"/>
            </a:lvl8pPr>
            <a:lvl9pPr marL="12111841" indent="0">
              <a:buNone/>
              <a:defRPr sz="2980"/>
            </a:lvl9pPr>
          </a:lstStyle>
          <a:p>
            <a:pPr lvl="0"/>
            <a:r>
              <a:rPr lang="ru-RU" smtClean="0"/>
              <a:t>Образец текста</a:t>
            </a:r>
          </a:p>
        </p:txBody>
      </p:sp>
      <p:sp>
        <p:nvSpPr>
          <p:cNvPr id="5" name="Date Placeholder 4"/>
          <p:cNvSpPr>
            <a:spLocks noGrp="1"/>
          </p:cNvSpPr>
          <p:nvPr>
            <p:ph type="dt" sz="half" idx="10"/>
          </p:nvPr>
        </p:nvSpPr>
        <p:spPr/>
        <p:txBody>
          <a:bodyPr/>
          <a:lstStyle/>
          <a:p>
            <a:fld id="{D832AE72-010C-4C64-AED8-9FF3E62DE3BE}" type="datetimeFigureOut">
              <a:rPr lang="ru-RU" smtClean="0"/>
              <a:pPr/>
              <a:t>21.08.2015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4F1ACC3-B387-4339-9193-6200A425B3B6}" type="slidenum">
              <a:rPr lang="ru-RU" smtClean="0"/>
              <a:pPr/>
              <a:t>‹#›</a:t>
            </a:fld>
            <a:endParaRPr lang="ru-RU"/>
          </a:p>
        </p:txBody>
      </p:sp>
    </p:spTree>
    <p:extLst>
      <p:ext uri="{BB962C8B-B14F-4D97-AF65-F5344CB8AC3E}">
        <p14:creationId xmlns:p14="http://schemas.microsoft.com/office/powerpoint/2010/main" val="2935372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35499" y="30961825"/>
            <a:ext cx="19303484" cy="9132485"/>
          </a:xfrm>
        </p:spPr>
        <p:txBody>
          <a:bodyPr anchor="ctr">
            <a:normAutofit/>
          </a:bodyPr>
          <a:lstStyle>
            <a:lvl1pPr algn="r">
              <a:defRPr sz="14571" spc="662"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6"/>
            <a:ext cx="30272405" cy="28539017"/>
          </a:xfrm>
          <a:solidFill>
            <a:schemeClr val="accent2">
              <a:lumMod val="60000"/>
              <a:lumOff val="40000"/>
            </a:schemeClr>
          </a:solidFill>
        </p:spPr>
        <p:txBody>
          <a:bodyPr lIns="457200" tIns="365760" anchor="t"/>
          <a:lstStyle>
            <a:lvl1pPr marL="0" indent="0">
              <a:buNone/>
              <a:defRPr sz="7948"/>
            </a:lvl1pPr>
            <a:lvl2pPr marL="1135513" indent="0">
              <a:buNone/>
              <a:defRPr sz="6954"/>
            </a:lvl2pPr>
            <a:lvl3pPr marL="2271027" indent="0">
              <a:buNone/>
              <a:defRPr sz="5961"/>
            </a:lvl3pPr>
            <a:lvl4pPr marL="3406540" indent="0">
              <a:buNone/>
              <a:defRPr sz="4967"/>
            </a:lvl4pPr>
            <a:lvl5pPr marL="4542053" indent="0">
              <a:buNone/>
              <a:defRPr sz="4967"/>
            </a:lvl5pPr>
            <a:lvl6pPr marL="5677567" indent="0">
              <a:buNone/>
              <a:defRPr sz="4967"/>
            </a:lvl6pPr>
            <a:lvl7pPr marL="6813080" indent="0">
              <a:buNone/>
              <a:defRPr sz="4967"/>
            </a:lvl7pPr>
            <a:lvl8pPr marL="7948593" indent="0">
              <a:buNone/>
              <a:defRPr sz="4967"/>
            </a:lvl8pPr>
            <a:lvl9pPr marL="9084107" indent="0">
              <a:buNone/>
              <a:defRPr sz="4967"/>
            </a:lvl9pPr>
          </a:lstStyle>
          <a:p>
            <a:r>
              <a:rPr lang="ru-RU" smtClean="0"/>
              <a:t>Вставка рисунка</a:t>
            </a:r>
            <a:endParaRPr lang="en-US" dirty="0"/>
          </a:p>
        </p:txBody>
      </p:sp>
      <p:sp>
        <p:nvSpPr>
          <p:cNvPr id="4" name="Text Placeholder 3"/>
          <p:cNvSpPr>
            <a:spLocks noGrp="1"/>
          </p:cNvSpPr>
          <p:nvPr>
            <p:ph type="body" sz="half" idx="2"/>
          </p:nvPr>
        </p:nvSpPr>
        <p:spPr>
          <a:xfrm>
            <a:off x="21385233" y="30961825"/>
            <a:ext cx="7948493" cy="9132485"/>
          </a:xfrm>
        </p:spPr>
        <p:txBody>
          <a:bodyPr lIns="91440" rIns="91440" anchor="ctr">
            <a:normAutofit/>
          </a:bodyPr>
          <a:lstStyle>
            <a:lvl1pPr marL="0" indent="0">
              <a:lnSpc>
                <a:spcPct val="100000"/>
              </a:lnSpc>
              <a:spcBef>
                <a:spcPts val="0"/>
              </a:spcBef>
              <a:buNone/>
              <a:defRPr sz="5298">
                <a:solidFill>
                  <a:schemeClr val="tx1">
                    <a:lumMod val="90000"/>
                    <a:lumOff val="10000"/>
                  </a:schemeClr>
                </a:solidFill>
              </a:defRPr>
            </a:lvl1pPr>
            <a:lvl2pPr marL="1135513" indent="0">
              <a:buNone/>
              <a:defRPr sz="3477"/>
            </a:lvl2pPr>
            <a:lvl3pPr marL="2271027" indent="0">
              <a:buNone/>
              <a:defRPr sz="2980"/>
            </a:lvl3pPr>
            <a:lvl4pPr marL="3406540" indent="0">
              <a:buNone/>
              <a:defRPr sz="2484"/>
            </a:lvl4pPr>
            <a:lvl5pPr marL="4542053" indent="0">
              <a:buNone/>
              <a:defRPr sz="2484"/>
            </a:lvl5pPr>
            <a:lvl6pPr marL="5677567" indent="0">
              <a:buNone/>
              <a:defRPr sz="2484"/>
            </a:lvl6pPr>
            <a:lvl7pPr marL="6813080" indent="0">
              <a:buNone/>
              <a:defRPr sz="2484"/>
            </a:lvl7pPr>
            <a:lvl8pPr marL="7948593" indent="0">
              <a:buNone/>
              <a:defRPr sz="2484"/>
            </a:lvl8pPr>
            <a:lvl9pPr marL="9084107" indent="0">
              <a:buNone/>
              <a:defRPr sz="2484"/>
            </a:lvl9pPr>
          </a:lstStyle>
          <a:p>
            <a:pPr lvl="0"/>
            <a:r>
              <a:rPr lang="ru-RU" smtClean="0"/>
              <a:t>Образец текста</a:t>
            </a:r>
          </a:p>
        </p:txBody>
      </p:sp>
      <p:sp>
        <p:nvSpPr>
          <p:cNvPr id="5" name="Date Placeholder 4"/>
          <p:cNvSpPr>
            <a:spLocks noGrp="1"/>
          </p:cNvSpPr>
          <p:nvPr>
            <p:ph type="dt" sz="half" idx="10"/>
          </p:nvPr>
        </p:nvSpPr>
        <p:spPr/>
        <p:txBody>
          <a:bodyPr/>
          <a:lstStyle/>
          <a:p>
            <a:fld id="{D832AE72-010C-4C64-AED8-9FF3E62DE3BE}" type="datetimeFigureOut">
              <a:rPr lang="ru-RU" smtClean="0"/>
              <a:pPr/>
              <a:t>21.08.2015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4F1ACC3-B387-4339-9193-6200A425B3B6}" type="slidenum">
              <a:rPr lang="ru-RU" smtClean="0"/>
              <a:pPr/>
              <a:t>‹#›</a:t>
            </a:fld>
            <a:endParaRPr lang="ru-RU"/>
          </a:p>
        </p:txBody>
      </p:sp>
      <p:cxnSp>
        <p:nvCxnSpPr>
          <p:cNvPr id="9" name="Straight Connector 8"/>
          <p:cNvCxnSpPr/>
          <p:nvPr/>
        </p:nvCxnSpPr>
        <p:spPr>
          <a:xfrm flipV="1">
            <a:off x="20829510" y="32859232"/>
            <a:ext cx="0" cy="570780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4721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43518" y="3652994"/>
            <a:ext cx="24140710" cy="9360797"/>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43520" y="14269508"/>
            <a:ext cx="24140713" cy="25114335"/>
          </a:xfrm>
          <a:prstGeom prst="rect">
            <a:avLst/>
          </a:prstGeom>
        </p:spPr>
        <p:txBody>
          <a:bodyPr vert="horz" lIns="45720" tIns="45720" rIns="4572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2543523" y="40390973"/>
            <a:ext cx="5350015" cy="1712341"/>
          </a:xfrm>
          <a:prstGeom prst="rect">
            <a:avLst/>
          </a:prstGeom>
        </p:spPr>
        <p:txBody>
          <a:bodyPr vert="horz" lIns="91440" tIns="45720" rIns="91440" bIns="45720" rtlCol="0" anchor="ctr"/>
          <a:lstStyle>
            <a:lvl1pPr algn="l">
              <a:defRPr sz="3312">
                <a:solidFill>
                  <a:schemeClr val="tx1">
                    <a:lumMod val="90000"/>
                    <a:lumOff val="10000"/>
                  </a:schemeClr>
                </a:solidFill>
                <a:latin typeface="+mj-lt"/>
              </a:defRPr>
            </a:lvl1pPr>
          </a:lstStyle>
          <a:p>
            <a:fld id="{D832AE72-010C-4C64-AED8-9FF3E62DE3BE}" type="datetimeFigureOut">
              <a:rPr lang="ru-RU" smtClean="0"/>
              <a:pPr/>
              <a:t>21.08.2015</a:t>
            </a:fld>
            <a:endParaRPr lang="ru-RU"/>
          </a:p>
        </p:txBody>
      </p:sp>
      <p:sp>
        <p:nvSpPr>
          <p:cNvPr id="5" name="Footer Placeholder 4"/>
          <p:cNvSpPr>
            <a:spLocks noGrp="1"/>
          </p:cNvSpPr>
          <p:nvPr>
            <p:ph type="ftr" sz="quarter" idx="3"/>
          </p:nvPr>
        </p:nvSpPr>
        <p:spPr>
          <a:xfrm>
            <a:off x="12027879" y="40390973"/>
            <a:ext cx="14656826" cy="1712341"/>
          </a:xfrm>
          <a:prstGeom prst="rect">
            <a:avLst/>
          </a:prstGeom>
        </p:spPr>
        <p:txBody>
          <a:bodyPr vert="horz" lIns="91440" tIns="45720" rIns="91440" bIns="45720" rtlCol="0" anchor="ctr"/>
          <a:lstStyle>
            <a:lvl1pPr algn="r">
              <a:defRPr sz="3312" cap="all" baseline="0">
                <a:solidFill>
                  <a:schemeClr val="tx1">
                    <a:lumMod val="90000"/>
                    <a:lumOff val="10000"/>
                  </a:schemeClr>
                </a:solidFill>
                <a:latin typeface="+mj-lt"/>
              </a:defRPr>
            </a:lvl1pPr>
          </a:lstStyle>
          <a:p>
            <a:endParaRPr lang="ru-RU"/>
          </a:p>
        </p:txBody>
      </p:sp>
      <p:sp>
        <p:nvSpPr>
          <p:cNvPr id="6" name="Slide Number Placeholder 5"/>
          <p:cNvSpPr>
            <a:spLocks noGrp="1"/>
          </p:cNvSpPr>
          <p:nvPr>
            <p:ph type="sldNum" sz="quarter" idx="4"/>
          </p:nvPr>
        </p:nvSpPr>
        <p:spPr>
          <a:xfrm>
            <a:off x="26915534" y="40390973"/>
            <a:ext cx="2418192" cy="1712341"/>
          </a:xfrm>
          <a:prstGeom prst="rect">
            <a:avLst/>
          </a:prstGeom>
        </p:spPr>
        <p:txBody>
          <a:bodyPr vert="horz" lIns="91440" tIns="45720" rIns="91440" bIns="45720" rtlCol="0" anchor="ctr"/>
          <a:lstStyle>
            <a:lvl1pPr algn="l">
              <a:defRPr sz="3312">
                <a:solidFill>
                  <a:schemeClr val="tx1">
                    <a:lumMod val="90000"/>
                    <a:lumOff val="10000"/>
                  </a:schemeClr>
                </a:solidFill>
                <a:latin typeface="+mj-lt"/>
              </a:defRPr>
            </a:lvl1pPr>
          </a:lstStyle>
          <a:p>
            <a:fld id="{D4F1ACC3-B387-4339-9193-6200A425B3B6}" type="slidenum">
              <a:rPr lang="ru-RU" smtClean="0"/>
              <a:pPr/>
              <a:t>‹#›</a:t>
            </a:fld>
            <a:endParaRPr lang="ru-RU"/>
          </a:p>
        </p:txBody>
      </p:sp>
      <p:cxnSp>
        <p:nvCxnSpPr>
          <p:cNvPr id="7" name="Straight Connector 6"/>
          <p:cNvCxnSpPr/>
          <p:nvPr/>
        </p:nvCxnSpPr>
        <p:spPr>
          <a:xfrm flipV="1">
            <a:off x="1892498" y="5158022"/>
            <a:ext cx="0" cy="570780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8772119"/>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defTabSz="3027959" rtl="0" eaLnBrk="1" latinLnBrk="0" hangingPunct="1">
        <a:lnSpc>
          <a:spcPct val="80000"/>
        </a:lnSpc>
        <a:spcBef>
          <a:spcPct val="0"/>
        </a:spcBef>
        <a:buNone/>
        <a:defRPr sz="14571" kern="1200" cap="all" spc="331" baseline="0">
          <a:solidFill>
            <a:schemeClr val="tx1">
              <a:lumMod val="90000"/>
              <a:lumOff val="10000"/>
            </a:schemeClr>
          </a:solidFill>
          <a:latin typeface="+mj-lt"/>
          <a:ea typeface="+mj-ea"/>
          <a:cs typeface="+mj-cs"/>
        </a:defRPr>
      </a:lvl1pPr>
    </p:titleStyle>
    <p:bodyStyle>
      <a:lvl1pPr marL="302804" indent="-302804" algn="l" defTabSz="3027959" rtl="0" eaLnBrk="1" latinLnBrk="0" hangingPunct="1">
        <a:lnSpc>
          <a:spcPct val="90000"/>
        </a:lnSpc>
        <a:spcBef>
          <a:spcPts val="3974"/>
        </a:spcBef>
        <a:spcAft>
          <a:spcPts val="662"/>
        </a:spcAft>
        <a:buClr>
          <a:schemeClr val="accent2"/>
        </a:buClr>
        <a:buSzPct val="100000"/>
        <a:buFont typeface="Tw Cen MT" panose="020B0602020104020603" pitchFamily="34" charset="0"/>
        <a:buChar char=" "/>
        <a:defRPr sz="6623" kern="1200">
          <a:solidFill>
            <a:schemeClr val="tx1"/>
          </a:solidFill>
          <a:latin typeface="+mn-lt"/>
          <a:ea typeface="+mn-ea"/>
          <a:cs typeface="+mn-cs"/>
        </a:defRPr>
      </a:lvl1pPr>
      <a:lvl2pPr marL="878130" indent="-454195" algn="l" defTabSz="3027959" rtl="0" eaLnBrk="1" latinLnBrk="0" hangingPunct="1">
        <a:lnSpc>
          <a:spcPct val="90000"/>
        </a:lnSpc>
        <a:spcBef>
          <a:spcPts val="662"/>
        </a:spcBef>
        <a:spcAft>
          <a:spcPts val="1325"/>
        </a:spcAft>
        <a:buClr>
          <a:schemeClr val="accent2"/>
        </a:buClr>
        <a:buFont typeface="Wingdings 3" pitchFamily="18" charset="2"/>
        <a:buChar char=""/>
        <a:defRPr sz="5298" kern="1200">
          <a:solidFill>
            <a:schemeClr val="tx1"/>
          </a:solidFill>
          <a:latin typeface="+mn-lt"/>
          <a:ea typeface="+mn-ea"/>
          <a:cs typeface="+mn-cs"/>
        </a:defRPr>
      </a:lvl2pPr>
      <a:lvl3pPr marL="1483737" indent="-454195" algn="l" defTabSz="3027959" rtl="0" eaLnBrk="1" latinLnBrk="0" hangingPunct="1">
        <a:lnSpc>
          <a:spcPct val="90000"/>
        </a:lnSpc>
        <a:spcBef>
          <a:spcPts val="662"/>
        </a:spcBef>
        <a:spcAft>
          <a:spcPts val="1325"/>
        </a:spcAft>
        <a:buClr>
          <a:schemeClr val="accent2"/>
        </a:buClr>
        <a:buFont typeface="Wingdings 3" pitchFamily="18" charset="2"/>
        <a:buChar char=""/>
        <a:defRPr sz="3974" kern="1200">
          <a:solidFill>
            <a:schemeClr val="tx1"/>
          </a:solidFill>
          <a:latin typeface="+mn-lt"/>
          <a:ea typeface="+mn-ea"/>
          <a:cs typeface="+mn-cs"/>
        </a:defRPr>
      </a:lvl3pPr>
      <a:lvl4pPr marL="1968223" indent="-454195" algn="l" defTabSz="3027959" rtl="0" eaLnBrk="1" latinLnBrk="0" hangingPunct="1">
        <a:lnSpc>
          <a:spcPct val="90000"/>
        </a:lnSpc>
        <a:spcBef>
          <a:spcPts val="662"/>
        </a:spcBef>
        <a:spcAft>
          <a:spcPts val="1325"/>
        </a:spcAft>
        <a:buClr>
          <a:schemeClr val="accent2"/>
        </a:buClr>
        <a:buFont typeface="Wingdings 3" pitchFamily="18" charset="2"/>
        <a:buChar char=""/>
        <a:defRPr sz="3974" kern="1200">
          <a:solidFill>
            <a:schemeClr val="tx1"/>
          </a:solidFill>
          <a:latin typeface="+mn-lt"/>
          <a:ea typeface="+mn-ea"/>
          <a:cs typeface="+mn-cs"/>
        </a:defRPr>
      </a:lvl4pPr>
      <a:lvl5pPr marL="2573830" indent="-454195" algn="l" defTabSz="3027959" rtl="0" eaLnBrk="1" latinLnBrk="0" hangingPunct="1">
        <a:lnSpc>
          <a:spcPct val="90000"/>
        </a:lnSpc>
        <a:spcBef>
          <a:spcPts val="662"/>
        </a:spcBef>
        <a:spcAft>
          <a:spcPts val="1325"/>
        </a:spcAft>
        <a:buClr>
          <a:schemeClr val="accent2"/>
        </a:buClr>
        <a:buFont typeface="Wingdings 3" pitchFamily="18" charset="2"/>
        <a:buChar char=""/>
        <a:defRPr sz="3974" kern="1200">
          <a:solidFill>
            <a:schemeClr val="tx1"/>
          </a:solidFill>
          <a:latin typeface="+mn-lt"/>
          <a:ea typeface="+mn-ea"/>
          <a:cs typeface="+mn-cs"/>
        </a:defRPr>
      </a:lvl5pPr>
      <a:lvl6pPr marL="3028036" indent="-454195" algn="l" defTabSz="3027959" rtl="0" eaLnBrk="1" latinLnBrk="0" hangingPunct="1">
        <a:lnSpc>
          <a:spcPct val="90000"/>
        </a:lnSpc>
        <a:spcBef>
          <a:spcPts val="662"/>
        </a:spcBef>
        <a:spcAft>
          <a:spcPts val="1325"/>
        </a:spcAft>
        <a:buClr>
          <a:schemeClr val="accent2"/>
        </a:buClr>
        <a:buFont typeface="Wingdings 3" pitchFamily="18" charset="2"/>
        <a:buChar char=""/>
        <a:defRPr sz="3974" kern="1200">
          <a:solidFill>
            <a:schemeClr val="tx1"/>
          </a:solidFill>
          <a:latin typeface="+mn-lt"/>
          <a:ea typeface="+mn-ea"/>
          <a:cs typeface="+mn-cs"/>
        </a:defRPr>
      </a:lvl6pPr>
      <a:lvl7pPr marL="3512521" indent="-454195" algn="l" defTabSz="3027959" rtl="0" eaLnBrk="1" latinLnBrk="0" hangingPunct="1">
        <a:lnSpc>
          <a:spcPct val="90000"/>
        </a:lnSpc>
        <a:spcBef>
          <a:spcPts val="662"/>
        </a:spcBef>
        <a:spcAft>
          <a:spcPts val="1325"/>
        </a:spcAft>
        <a:buClr>
          <a:schemeClr val="accent2"/>
        </a:buClr>
        <a:buFont typeface="Wingdings 3" pitchFamily="18" charset="2"/>
        <a:buChar char=""/>
        <a:defRPr sz="3974" kern="1200">
          <a:solidFill>
            <a:schemeClr val="tx1"/>
          </a:solidFill>
          <a:latin typeface="+mn-lt"/>
          <a:ea typeface="+mn-ea"/>
          <a:cs typeface="+mn-cs"/>
        </a:defRPr>
      </a:lvl7pPr>
      <a:lvl8pPr marL="4027287" indent="-454195" algn="l" defTabSz="3027959" rtl="0" eaLnBrk="1" latinLnBrk="0" hangingPunct="1">
        <a:lnSpc>
          <a:spcPct val="90000"/>
        </a:lnSpc>
        <a:spcBef>
          <a:spcPts val="662"/>
        </a:spcBef>
        <a:spcAft>
          <a:spcPts val="1325"/>
        </a:spcAft>
        <a:buClr>
          <a:schemeClr val="accent2"/>
        </a:buClr>
        <a:buFont typeface="Wingdings 3" pitchFamily="18" charset="2"/>
        <a:buChar char=""/>
        <a:defRPr sz="3974" kern="1200">
          <a:solidFill>
            <a:schemeClr val="tx1"/>
          </a:solidFill>
          <a:latin typeface="+mn-lt"/>
          <a:ea typeface="+mn-ea"/>
          <a:cs typeface="+mn-cs"/>
        </a:defRPr>
      </a:lvl8pPr>
      <a:lvl9pPr marL="4511773" indent="-454195" algn="l" defTabSz="3027959" rtl="0" eaLnBrk="1" latinLnBrk="0" hangingPunct="1">
        <a:lnSpc>
          <a:spcPct val="90000"/>
        </a:lnSpc>
        <a:spcBef>
          <a:spcPts val="662"/>
        </a:spcBef>
        <a:spcAft>
          <a:spcPts val="1325"/>
        </a:spcAft>
        <a:buClr>
          <a:schemeClr val="accent2"/>
        </a:buClr>
        <a:buFont typeface="Wingdings 3" pitchFamily="18" charset="2"/>
        <a:buChar char=""/>
        <a:defRPr sz="3974" kern="1200">
          <a:solidFill>
            <a:schemeClr val="tx1"/>
          </a:solidFill>
          <a:latin typeface="+mn-lt"/>
          <a:ea typeface="+mn-ea"/>
          <a:cs typeface="+mn-cs"/>
        </a:defRPr>
      </a:lvl9pPr>
    </p:bodyStyle>
    <p:otherStyle>
      <a:defPPr>
        <a:defRPr lang="en-US"/>
      </a:defPPr>
      <a:lvl1pPr marL="0" algn="l" defTabSz="3027959" rtl="0" eaLnBrk="1" latinLnBrk="0" hangingPunct="1">
        <a:defRPr sz="5961" kern="1200">
          <a:solidFill>
            <a:schemeClr val="tx1"/>
          </a:solidFill>
          <a:latin typeface="+mn-lt"/>
          <a:ea typeface="+mn-ea"/>
          <a:cs typeface="+mn-cs"/>
        </a:defRPr>
      </a:lvl1pPr>
      <a:lvl2pPr marL="1513981" algn="l" defTabSz="3027959" rtl="0" eaLnBrk="1" latinLnBrk="0" hangingPunct="1">
        <a:defRPr sz="5961" kern="1200">
          <a:solidFill>
            <a:schemeClr val="tx1"/>
          </a:solidFill>
          <a:latin typeface="+mn-lt"/>
          <a:ea typeface="+mn-ea"/>
          <a:cs typeface="+mn-cs"/>
        </a:defRPr>
      </a:lvl2pPr>
      <a:lvl3pPr marL="3027959" algn="l" defTabSz="3027959" rtl="0" eaLnBrk="1" latinLnBrk="0" hangingPunct="1">
        <a:defRPr sz="5961" kern="1200">
          <a:solidFill>
            <a:schemeClr val="tx1"/>
          </a:solidFill>
          <a:latin typeface="+mn-lt"/>
          <a:ea typeface="+mn-ea"/>
          <a:cs typeface="+mn-cs"/>
        </a:defRPr>
      </a:lvl3pPr>
      <a:lvl4pPr marL="4541941" algn="l" defTabSz="3027959" rtl="0" eaLnBrk="1" latinLnBrk="0" hangingPunct="1">
        <a:defRPr sz="5961" kern="1200">
          <a:solidFill>
            <a:schemeClr val="tx1"/>
          </a:solidFill>
          <a:latin typeface="+mn-lt"/>
          <a:ea typeface="+mn-ea"/>
          <a:cs typeface="+mn-cs"/>
        </a:defRPr>
      </a:lvl4pPr>
      <a:lvl5pPr marL="6055919" algn="l" defTabSz="3027959" rtl="0" eaLnBrk="1" latinLnBrk="0" hangingPunct="1">
        <a:defRPr sz="5961" kern="1200">
          <a:solidFill>
            <a:schemeClr val="tx1"/>
          </a:solidFill>
          <a:latin typeface="+mn-lt"/>
          <a:ea typeface="+mn-ea"/>
          <a:cs typeface="+mn-cs"/>
        </a:defRPr>
      </a:lvl5pPr>
      <a:lvl6pPr marL="7569900" algn="l" defTabSz="3027959" rtl="0" eaLnBrk="1" latinLnBrk="0" hangingPunct="1">
        <a:defRPr sz="5961" kern="1200">
          <a:solidFill>
            <a:schemeClr val="tx1"/>
          </a:solidFill>
          <a:latin typeface="+mn-lt"/>
          <a:ea typeface="+mn-ea"/>
          <a:cs typeface="+mn-cs"/>
        </a:defRPr>
      </a:lvl6pPr>
      <a:lvl7pPr marL="9083878" algn="l" defTabSz="3027959" rtl="0" eaLnBrk="1" latinLnBrk="0" hangingPunct="1">
        <a:defRPr sz="5961" kern="1200">
          <a:solidFill>
            <a:schemeClr val="tx1"/>
          </a:solidFill>
          <a:latin typeface="+mn-lt"/>
          <a:ea typeface="+mn-ea"/>
          <a:cs typeface="+mn-cs"/>
        </a:defRPr>
      </a:lvl7pPr>
      <a:lvl8pPr marL="10597860" algn="l" defTabSz="3027959" rtl="0" eaLnBrk="1" latinLnBrk="0" hangingPunct="1">
        <a:defRPr sz="5961" kern="1200">
          <a:solidFill>
            <a:schemeClr val="tx1"/>
          </a:solidFill>
          <a:latin typeface="+mn-lt"/>
          <a:ea typeface="+mn-ea"/>
          <a:cs typeface="+mn-cs"/>
        </a:defRPr>
      </a:lvl8pPr>
      <a:lvl9pPr marL="12111841" algn="l" defTabSz="3027959" rtl="0" eaLnBrk="1" latinLnBrk="0" hangingPunct="1">
        <a:defRPr sz="596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594371" y="1426951"/>
            <a:ext cx="29019224" cy="4737477"/>
          </a:xfrm>
        </p:spPr>
        <p:txBody>
          <a:bodyPr>
            <a:normAutofit/>
          </a:bodyPr>
          <a:lstStyle/>
          <a:p>
            <a:pPr algn="ctr"/>
            <a:r>
              <a:rPr lang="en-US" sz="10700" b="1" dirty="0" smtClean="0">
                <a:latin typeface="Bernard MT Condensed" pitchFamily="18" charset="0"/>
                <a:ea typeface="KaiTi" pitchFamily="49" charset="-122"/>
              </a:rPr>
              <a:t>SYNAESTHETIC METAPHORS IN THE RUSSIAN AND ITALIAN LANGUAGES: A COMPARATIVE STUDY</a:t>
            </a:r>
            <a:r>
              <a:rPr lang="en-US" sz="9600" b="1" dirty="0" smtClean="0">
                <a:latin typeface="Gill Sans Ultra Bold" pitchFamily="34" charset="0"/>
              </a:rPr>
              <a:t/>
            </a:r>
            <a:br>
              <a:rPr lang="en-US" sz="9600" b="1" dirty="0" smtClean="0">
                <a:latin typeface="Gill Sans Ultra Bold" pitchFamily="34" charset="0"/>
              </a:rPr>
            </a:br>
            <a:r>
              <a:rPr lang="en-US" sz="6700" dirty="0" smtClean="0"/>
              <a:t> </a:t>
            </a:r>
            <a:r>
              <a:rPr lang="en-US" sz="6700" b="1" dirty="0" err="1" smtClean="0"/>
              <a:t>GeorgIy</a:t>
            </a:r>
            <a:r>
              <a:rPr lang="en-US" sz="6700" b="1" dirty="0" smtClean="0"/>
              <a:t> </a:t>
            </a:r>
            <a:r>
              <a:rPr lang="en-US" sz="6700" b="1" dirty="0" err="1" smtClean="0"/>
              <a:t>Blinnikov</a:t>
            </a:r>
            <a:r>
              <a:rPr lang="en-US" sz="6700" b="1" dirty="0" smtClean="0"/>
              <a:t>, </a:t>
            </a:r>
            <a:br>
              <a:rPr lang="en-US" sz="6700" b="1" dirty="0" smtClean="0"/>
            </a:br>
            <a:r>
              <a:rPr lang="en-US" sz="6700" b="1" dirty="0" smtClean="0"/>
              <a:t>Moscow State Linguistic University</a:t>
            </a:r>
            <a:endParaRPr lang="ru-RU" sz="6700" b="1" dirty="0"/>
          </a:p>
        </p:txBody>
      </p:sp>
      <p:graphicFrame>
        <p:nvGraphicFramePr>
          <p:cNvPr id="2" name="Объект 1"/>
          <p:cNvGraphicFramePr>
            <a:graphicFrameLocks noGrp="1"/>
          </p:cNvGraphicFramePr>
          <p:nvPr>
            <p:ph sz="half" idx="1"/>
            <p:extLst>
              <p:ext uri="{D42A27DB-BD31-4B8C-83A1-F6EECF244321}">
                <p14:modId xmlns:p14="http://schemas.microsoft.com/office/powerpoint/2010/main" val="3819064260"/>
              </p:ext>
            </p:extLst>
          </p:nvPr>
        </p:nvGraphicFramePr>
        <p:xfrm>
          <a:off x="2160000" y="7364130"/>
          <a:ext cx="7179928" cy="8800594"/>
        </p:xfrm>
        <a:graphic>
          <a:graphicData uri="http://schemas.openxmlformats.org/drawingml/2006/table">
            <a:tbl>
              <a:tblPr firstRow="1" firstCol="1" bandRow="1">
                <a:tableStyleId>{5C22544A-7EE6-4342-B048-85BDC9FD1C3A}</a:tableStyleId>
              </a:tblPr>
              <a:tblGrid>
                <a:gridCol w="7179928"/>
              </a:tblGrid>
              <a:tr h="0">
                <a:tc>
                  <a:txBody>
                    <a:bodyPr/>
                    <a:lstStyle/>
                    <a:p>
                      <a:pPr marL="0" marR="0" indent="0" algn="l" defTabSz="3027959" rtl="0" eaLnBrk="1" fontAlgn="auto" latinLnBrk="0" hangingPunct="1">
                        <a:lnSpc>
                          <a:spcPct val="107000"/>
                        </a:lnSpc>
                        <a:spcBef>
                          <a:spcPts val="0"/>
                        </a:spcBef>
                        <a:spcAft>
                          <a:spcPts val="0"/>
                        </a:spcAft>
                        <a:buClrTx/>
                        <a:buSzTx/>
                        <a:buFontTx/>
                        <a:buNone/>
                        <a:tabLst/>
                        <a:defRPr/>
                      </a:pPr>
                      <a:r>
                        <a:rPr lang="en-US" sz="4000" dirty="0" smtClean="0">
                          <a:solidFill>
                            <a:srgbClr val="7030A0"/>
                          </a:solidFill>
                          <a:effectLst/>
                        </a:rPr>
                        <a:t>Introduction</a:t>
                      </a:r>
                      <a:endParaRPr lang="ru-RU" sz="4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r>
              <a:tr h="0">
                <a:tc>
                  <a:txBody>
                    <a:bodyPr/>
                    <a:lstStyle/>
                    <a:p>
                      <a:pPr>
                        <a:lnSpc>
                          <a:spcPct val="107000"/>
                        </a:lnSpc>
                        <a:spcAft>
                          <a:spcPts val="0"/>
                        </a:spcAft>
                      </a:pPr>
                      <a:r>
                        <a:rPr lang="en-US" sz="1800" b="0" dirty="0" smtClean="0">
                          <a:solidFill>
                            <a:schemeClr val="tx1"/>
                          </a:solidFill>
                          <a:effectLst/>
                        </a:rPr>
                        <a:t>The fact that sensory qualities,</a:t>
                      </a:r>
                      <a:r>
                        <a:rPr lang="en-US" sz="1800" b="0" baseline="0" dirty="0" smtClean="0">
                          <a:solidFill>
                            <a:schemeClr val="tx1"/>
                          </a:solidFill>
                          <a:effectLst/>
                        </a:rPr>
                        <a:t> </a:t>
                      </a:r>
                      <a:r>
                        <a:rPr lang="en-US" sz="1800" b="0" dirty="0" smtClean="0">
                          <a:solidFill>
                            <a:schemeClr val="tx1"/>
                          </a:solidFill>
                          <a:effectLst/>
                        </a:rPr>
                        <a:t>the </a:t>
                      </a:r>
                      <a:r>
                        <a:rPr lang="en-US" sz="1800" b="0" dirty="0">
                          <a:solidFill>
                            <a:schemeClr val="tx1"/>
                          </a:solidFill>
                          <a:effectLst/>
                        </a:rPr>
                        <a:t>basis </a:t>
                      </a:r>
                      <a:r>
                        <a:rPr lang="en-US" sz="1800" b="0" dirty="0" smtClean="0">
                          <a:solidFill>
                            <a:schemeClr val="tx1"/>
                          </a:solidFill>
                          <a:effectLst/>
                        </a:rPr>
                        <a:t>of</a:t>
                      </a:r>
                      <a:r>
                        <a:rPr lang="en-US" sz="1800" b="0" baseline="0" dirty="0" smtClean="0">
                          <a:solidFill>
                            <a:schemeClr val="tx1"/>
                          </a:solidFill>
                          <a:effectLst/>
                        </a:rPr>
                        <a:t> human </a:t>
                      </a:r>
                      <a:r>
                        <a:rPr lang="en-US" sz="1800" b="0" dirty="0" smtClean="0">
                          <a:solidFill>
                            <a:schemeClr val="tx1"/>
                          </a:solidFill>
                          <a:effectLst/>
                        </a:rPr>
                        <a:t>perception, </a:t>
                      </a:r>
                      <a:r>
                        <a:rPr lang="en-US" sz="1800" b="0" dirty="0">
                          <a:solidFill>
                            <a:schemeClr val="tx1"/>
                          </a:solidFill>
                          <a:effectLst/>
                        </a:rPr>
                        <a:t>are hard to interpret (What is bright? What is sweet?)</a:t>
                      </a:r>
                      <a:r>
                        <a:rPr lang="ru-RU" sz="1800" b="0" dirty="0">
                          <a:solidFill>
                            <a:schemeClr val="tx1"/>
                          </a:solidFill>
                          <a:effectLst/>
                        </a:rPr>
                        <a:t> </a:t>
                      </a:r>
                      <a:r>
                        <a:rPr lang="en-US" sz="1800" b="0" dirty="0" smtClean="0">
                          <a:solidFill>
                            <a:schemeClr val="tx1"/>
                          </a:solidFill>
                          <a:effectLst/>
                        </a:rPr>
                        <a:t>has</a:t>
                      </a:r>
                      <a:r>
                        <a:rPr lang="en-US" sz="1800" b="0" baseline="0" dirty="0" smtClean="0">
                          <a:solidFill>
                            <a:schemeClr val="tx1"/>
                          </a:solidFill>
                          <a:effectLst/>
                        </a:rPr>
                        <a:t>  always intrigued </a:t>
                      </a:r>
                      <a:r>
                        <a:rPr lang="en-US" sz="1800" b="0" dirty="0" smtClean="0">
                          <a:solidFill>
                            <a:schemeClr val="tx1"/>
                          </a:solidFill>
                          <a:effectLst/>
                        </a:rPr>
                        <a:t>philosophers, psychologists,</a:t>
                      </a:r>
                      <a:r>
                        <a:rPr lang="en-US" sz="1800" b="0" baseline="0" dirty="0" smtClean="0">
                          <a:solidFill>
                            <a:schemeClr val="tx1"/>
                          </a:solidFill>
                          <a:effectLst/>
                        </a:rPr>
                        <a:t> </a:t>
                      </a:r>
                      <a:r>
                        <a:rPr lang="en-US" sz="1800" b="0" dirty="0" smtClean="0">
                          <a:solidFill>
                            <a:schemeClr val="tx1"/>
                          </a:solidFill>
                          <a:effectLst/>
                        </a:rPr>
                        <a:t>and linguists.</a:t>
                      </a:r>
                      <a:endParaRPr lang="ru-RU"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r>
              <a:tr h="0">
                <a:tc>
                  <a:txBody>
                    <a:bodyPr/>
                    <a:lstStyle/>
                    <a:p>
                      <a:pPr>
                        <a:lnSpc>
                          <a:spcPct val="107000"/>
                        </a:lnSpc>
                        <a:spcAft>
                          <a:spcPts val="0"/>
                        </a:spcAft>
                      </a:pPr>
                      <a:r>
                        <a:rPr lang="en-US" sz="1800" b="0" dirty="0" smtClean="0">
                          <a:solidFill>
                            <a:schemeClr val="tx1"/>
                          </a:solidFill>
                          <a:effectLst/>
                        </a:rPr>
                        <a:t>Another intriguing fact</a:t>
                      </a:r>
                      <a:r>
                        <a:rPr lang="en-US" sz="1800" b="0" baseline="0" dirty="0" smtClean="0">
                          <a:solidFill>
                            <a:schemeClr val="tx1"/>
                          </a:solidFill>
                          <a:effectLst/>
                        </a:rPr>
                        <a:t> is the ability o</a:t>
                      </a:r>
                      <a:r>
                        <a:rPr lang="en-US" sz="1800" b="0" dirty="0" smtClean="0">
                          <a:solidFill>
                            <a:schemeClr val="tx1"/>
                          </a:solidFill>
                          <a:effectLst/>
                        </a:rPr>
                        <a:t>f </a:t>
                      </a:r>
                      <a:r>
                        <a:rPr lang="en-US" sz="1800" b="0" dirty="0">
                          <a:solidFill>
                            <a:schemeClr val="tx1"/>
                          </a:solidFill>
                          <a:effectLst/>
                        </a:rPr>
                        <a:t>many sensory </a:t>
                      </a:r>
                      <a:r>
                        <a:rPr lang="en-US" sz="1800" b="0" dirty="0" smtClean="0">
                          <a:solidFill>
                            <a:schemeClr val="tx1"/>
                          </a:solidFill>
                          <a:effectLst/>
                        </a:rPr>
                        <a:t>qualities to produce</a:t>
                      </a:r>
                      <a:r>
                        <a:rPr lang="en-US" sz="1800" b="0" baseline="0" dirty="0" smtClean="0">
                          <a:solidFill>
                            <a:schemeClr val="tx1"/>
                          </a:solidFill>
                          <a:effectLst/>
                        </a:rPr>
                        <a:t> </a:t>
                      </a:r>
                      <a:r>
                        <a:rPr lang="en-US" sz="1800" b="0" dirty="0" smtClean="0">
                          <a:solidFill>
                            <a:schemeClr val="tx1"/>
                          </a:solidFill>
                          <a:effectLst/>
                        </a:rPr>
                        <a:t>meanings that describe qualities from other </a:t>
                      </a:r>
                      <a:r>
                        <a:rPr lang="en-US" sz="1800" b="0" dirty="0">
                          <a:solidFill>
                            <a:schemeClr val="tx1"/>
                          </a:solidFill>
                          <a:effectLst/>
                        </a:rPr>
                        <a:t>sensory zones </a:t>
                      </a:r>
                      <a:r>
                        <a:rPr lang="en-US" sz="1800" b="0" dirty="0" smtClean="0">
                          <a:solidFill>
                            <a:schemeClr val="tx1"/>
                          </a:solidFill>
                          <a:effectLst/>
                        </a:rPr>
                        <a:t>(e.g. </a:t>
                      </a:r>
                      <a:r>
                        <a:rPr lang="en-US" sz="1800" b="0" i="1" dirty="0" err="1" smtClean="0">
                          <a:solidFill>
                            <a:schemeClr val="tx1"/>
                          </a:solidFill>
                          <a:effectLst/>
                        </a:rPr>
                        <a:t>rovnyj</a:t>
                      </a:r>
                      <a:r>
                        <a:rPr lang="en-US" sz="1800" b="0" i="1" dirty="0" smtClean="0">
                          <a:solidFill>
                            <a:schemeClr val="tx1"/>
                          </a:solidFill>
                          <a:effectLst/>
                        </a:rPr>
                        <a:t> </a:t>
                      </a:r>
                      <a:r>
                        <a:rPr lang="en-US" sz="1800" b="0" i="1" dirty="0" err="1">
                          <a:solidFill>
                            <a:schemeClr val="tx1"/>
                          </a:solidFill>
                          <a:effectLst/>
                        </a:rPr>
                        <a:t>zvuk</a:t>
                      </a:r>
                      <a:r>
                        <a:rPr lang="en-US" sz="1800" b="0" i="1" dirty="0">
                          <a:solidFill>
                            <a:schemeClr val="tx1"/>
                          </a:solidFill>
                          <a:effectLst/>
                        </a:rPr>
                        <a:t> </a:t>
                      </a:r>
                      <a:r>
                        <a:rPr lang="en-US" sz="1800" b="0" dirty="0">
                          <a:solidFill>
                            <a:schemeClr val="tx1"/>
                          </a:solidFill>
                          <a:effectLst/>
                        </a:rPr>
                        <a:t>[flat sound] vision → hearing). Such transfers were named </a:t>
                      </a:r>
                      <a:r>
                        <a:rPr lang="en-US" sz="1800" b="0" dirty="0" err="1">
                          <a:solidFill>
                            <a:schemeClr val="tx1"/>
                          </a:solidFill>
                          <a:effectLst/>
                        </a:rPr>
                        <a:t>synaesthetic</a:t>
                      </a:r>
                      <a:r>
                        <a:rPr lang="en-US" sz="1800" b="0" dirty="0">
                          <a:solidFill>
                            <a:schemeClr val="tx1"/>
                          </a:solidFill>
                          <a:effectLst/>
                        </a:rPr>
                        <a:t> after a neurological phenomenon, called </a:t>
                      </a:r>
                      <a:r>
                        <a:rPr lang="en-US" sz="1800" b="0" dirty="0" err="1">
                          <a:solidFill>
                            <a:schemeClr val="tx1"/>
                          </a:solidFill>
                          <a:effectLst/>
                        </a:rPr>
                        <a:t>synaesthesia</a:t>
                      </a:r>
                      <a:r>
                        <a:rPr lang="en-US" sz="1800" b="0" dirty="0">
                          <a:solidFill>
                            <a:schemeClr val="tx1"/>
                          </a:solidFill>
                          <a:effectLst/>
                        </a:rPr>
                        <a:t>, in which stimulation of one sense </a:t>
                      </a:r>
                      <a:r>
                        <a:rPr lang="en-US" sz="1800" b="0" dirty="0" smtClean="0">
                          <a:solidFill>
                            <a:schemeClr val="tx1"/>
                          </a:solidFill>
                          <a:effectLst/>
                        </a:rPr>
                        <a:t>leads </a:t>
                      </a:r>
                      <a:r>
                        <a:rPr lang="en-US" sz="1800" b="0" dirty="0">
                          <a:solidFill>
                            <a:schemeClr val="tx1"/>
                          </a:solidFill>
                          <a:effectLst/>
                        </a:rPr>
                        <a:t>not only to its inherent sensations, but to sensations in another sense, as well. </a:t>
                      </a:r>
                      <a:endParaRPr lang="ru-RU"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r>
              <a:tr h="0">
                <a:tc>
                  <a:txBody>
                    <a:bodyPr/>
                    <a:lstStyle/>
                    <a:p>
                      <a:pPr marL="0" marR="0" indent="0" algn="l" defTabSz="3027959" rtl="0" eaLnBrk="1" fontAlgn="auto" latinLnBrk="0" hangingPunct="1">
                        <a:lnSpc>
                          <a:spcPct val="107000"/>
                        </a:lnSpc>
                        <a:spcBef>
                          <a:spcPts val="0"/>
                        </a:spcBef>
                        <a:spcAft>
                          <a:spcPts val="0"/>
                        </a:spcAft>
                        <a:buClrTx/>
                        <a:buSzTx/>
                        <a:buFontTx/>
                        <a:buNone/>
                        <a:tabLst/>
                        <a:defRPr/>
                      </a:pPr>
                      <a:r>
                        <a:rPr lang="en-US" sz="1800" b="0" dirty="0">
                          <a:solidFill>
                            <a:schemeClr val="tx1"/>
                          </a:solidFill>
                          <a:effectLst/>
                        </a:rPr>
                        <a:t>Scientists who dealt with the linguistic problem of </a:t>
                      </a:r>
                      <a:r>
                        <a:rPr lang="en-US" sz="1800" b="0" dirty="0" err="1">
                          <a:solidFill>
                            <a:schemeClr val="tx1"/>
                          </a:solidFill>
                          <a:effectLst/>
                        </a:rPr>
                        <a:t>synaesthetic</a:t>
                      </a:r>
                      <a:r>
                        <a:rPr lang="en-US" sz="1800" b="0" dirty="0">
                          <a:solidFill>
                            <a:schemeClr val="tx1"/>
                          </a:solidFill>
                          <a:effectLst/>
                        </a:rPr>
                        <a:t> transfers suggested various models for emerging linguistic phenomena patterns. Ullmann (1951) divided sensory adjectives into six </a:t>
                      </a:r>
                      <a:r>
                        <a:rPr lang="en-US" sz="1800" b="0" dirty="0" smtClean="0">
                          <a:solidFill>
                            <a:schemeClr val="tx1"/>
                          </a:solidFill>
                          <a:effectLst/>
                        </a:rPr>
                        <a:t>groups </a:t>
                      </a:r>
                      <a:r>
                        <a:rPr lang="en-US" sz="1800" b="0" dirty="0">
                          <a:solidFill>
                            <a:schemeClr val="tx1"/>
                          </a:solidFill>
                          <a:effectLst/>
                        </a:rPr>
                        <a:t>according to </a:t>
                      </a:r>
                      <a:r>
                        <a:rPr lang="en-US" sz="1800" b="0" dirty="0" smtClean="0">
                          <a:solidFill>
                            <a:schemeClr val="tx1"/>
                          </a:solidFill>
                          <a:effectLst/>
                        </a:rPr>
                        <a:t>their </a:t>
                      </a:r>
                      <a:r>
                        <a:rPr lang="en-US" sz="1800" b="0" dirty="0">
                          <a:solidFill>
                            <a:schemeClr val="tx1"/>
                          </a:solidFill>
                          <a:effectLst/>
                        </a:rPr>
                        <a:t>type or receptors (vision, hearing, touch, taste, smell and temperature) and studied their </a:t>
                      </a:r>
                      <a:r>
                        <a:rPr lang="en-US" sz="1800" b="0" dirty="0" err="1">
                          <a:solidFill>
                            <a:schemeClr val="tx1"/>
                          </a:solidFill>
                          <a:effectLst/>
                        </a:rPr>
                        <a:t>synaesthetic</a:t>
                      </a:r>
                      <a:r>
                        <a:rPr lang="en-US" sz="1800" b="0" dirty="0">
                          <a:solidFill>
                            <a:schemeClr val="tx1"/>
                          </a:solidFill>
                          <a:effectLst/>
                        </a:rPr>
                        <a:t> transfers in the nineteenth century poets’ works. He </a:t>
                      </a:r>
                      <a:r>
                        <a:rPr lang="en-US" sz="1800" b="0" dirty="0" smtClean="0">
                          <a:solidFill>
                            <a:schemeClr val="tx1"/>
                          </a:solidFill>
                          <a:effectLst/>
                        </a:rPr>
                        <a:t>found </a:t>
                      </a:r>
                      <a:r>
                        <a:rPr lang="en-US" sz="1800" b="0" dirty="0">
                          <a:solidFill>
                            <a:schemeClr val="tx1"/>
                          </a:solidFill>
                          <a:effectLst/>
                        </a:rPr>
                        <a:t>the following </a:t>
                      </a:r>
                      <a:r>
                        <a:rPr lang="en-US" sz="1800" b="0" dirty="0" smtClean="0">
                          <a:solidFill>
                            <a:schemeClr val="tx1"/>
                          </a:solidFill>
                          <a:effectLst/>
                        </a:rPr>
                        <a:t>pattern: </a:t>
                      </a:r>
                      <a:r>
                        <a:rPr lang="en-US" sz="1800" b="0" dirty="0">
                          <a:solidFill>
                            <a:schemeClr val="tx1"/>
                          </a:solidFill>
                          <a:effectLst/>
                        </a:rPr>
                        <a:t>adjectives connected with the less differentiated sensations tend to be the source for the meanings connected with the more differentiated ones, and not vice versa. Henceforth, touch is the main source for transfers and hearing is their main target. At the same time, he found a high correlation between tactile and temperature sensations, as well as between taste and smell</a:t>
                      </a:r>
                      <a:r>
                        <a:rPr lang="en-US" sz="1800" b="0" dirty="0" smtClean="0">
                          <a:solidFill>
                            <a:schemeClr val="tx1"/>
                          </a:solidFill>
                          <a:effectLst/>
                        </a:rPr>
                        <a:t>.</a:t>
                      </a:r>
                      <a:r>
                        <a:rPr lang="en-US" sz="1800" b="0" dirty="0" smtClean="0">
                          <a:solidFill>
                            <a:schemeClr val="tx1"/>
                          </a:solidFill>
                        </a:rPr>
                        <a:t> </a:t>
                      </a:r>
                    </a:p>
                    <a:p>
                      <a:pPr marL="0" marR="0" indent="0" algn="l" defTabSz="3027959" rtl="0" eaLnBrk="1" fontAlgn="auto" latinLnBrk="0" hangingPunct="1">
                        <a:lnSpc>
                          <a:spcPct val="107000"/>
                        </a:lnSpc>
                        <a:spcBef>
                          <a:spcPts val="0"/>
                        </a:spcBef>
                        <a:spcAft>
                          <a:spcPts val="0"/>
                        </a:spcAft>
                        <a:buClrTx/>
                        <a:buSzTx/>
                        <a:buFontTx/>
                        <a:buNone/>
                        <a:tabLst/>
                        <a:defRPr/>
                      </a:pPr>
                      <a:r>
                        <a:rPr lang="en-US" sz="1800" b="0" dirty="0" smtClean="0">
                          <a:solidFill>
                            <a:schemeClr val="tx1"/>
                          </a:solidFill>
                        </a:rPr>
                        <a:t>Williams (1976) employs a diachronic approach taking cited meanings of sensory adjectives (65 units) in English dictionaries (like the Oxford English Dictionary). Unlike </a:t>
                      </a:r>
                      <a:r>
                        <a:rPr lang="en-US" sz="1800" b="0" dirty="0" err="1" smtClean="0">
                          <a:solidFill>
                            <a:schemeClr val="tx1"/>
                          </a:solidFill>
                        </a:rPr>
                        <a:t>Ullmann</a:t>
                      </a:r>
                      <a:r>
                        <a:rPr lang="en-US" sz="1800" b="0" dirty="0" smtClean="0">
                          <a:solidFill>
                            <a:schemeClr val="tx1"/>
                          </a:solidFill>
                        </a:rPr>
                        <a:t> Williams doesn’t isolate temperature qualities, but he splits vision into two zones: </a:t>
                      </a:r>
                      <a:r>
                        <a:rPr lang="en-US" sz="1800" b="0" dirty="0" err="1" smtClean="0">
                          <a:solidFill>
                            <a:schemeClr val="tx1"/>
                          </a:solidFill>
                        </a:rPr>
                        <a:t>Colour&amp;Light</a:t>
                      </a:r>
                      <a:r>
                        <a:rPr lang="en-US" sz="1800" b="0" dirty="0" smtClean="0">
                          <a:solidFill>
                            <a:schemeClr val="tx1"/>
                          </a:solidFill>
                        </a:rPr>
                        <a:t> and Dimension. He constructed a graph (fig.1) where arrows show the diachronic transfer direction. The shown patterns match Ullmann’s predictions, although some exceptions are found, as well</a:t>
                      </a:r>
                      <a:r>
                        <a:rPr lang="en-US" sz="1800" b="0" dirty="0" smtClean="0">
                          <a:solidFill>
                            <a:schemeClr val="tx1"/>
                          </a:solidFill>
                        </a:rPr>
                        <a:t>.</a:t>
                      </a:r>
                      <a:endParaRPr lang="en-US" sz="1800" b="0" dirty="0" smtClean="0">
                        <a:solidFill>
                          <a:schemeClr val="tx1"/>
                        </a:solidFill>
                        <a:effectLst/>
                      </a:endParaRPr>
                    </a:p>
                    <a:p>
                      <a:pPr>
                        <a:lnSpc>
                          <a:spcPct val="107000"/>
                        </a:lnSpc>
                        <a:spcAft>
                          <a:spcPts val="0"/>
                        </a:spcAft>
                      </a:pPr>
                      <a:endParaRPr lang="ru-RU"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r>
            </a:tbl>
          </a:graphicData>
        </a:graphic>
      </p:graphicFrame>
      <p:graphicFrame>
        <p:nvGraphicFramePr>
          <p:cNvPr id="8" name="Объект 7"/>
          <p:cNvGraphicFramePr>
            <a:graphicFrameLocks noGrp="1"/>
          </p:cNvGraphicFramePr>
          <p:nvPr>
            <p:ph sz="half" idx="2"/>
            <p:extLst>
              <p:ext uri="{D42A27DB-BD31-4B8C-83A1-F6EECF244321}">
                <p14:modId xmlns:p14="http://schemas.microsoft.com/office/powerpoint/2010/main" val="1868812930"/>
              </p:ext>
            </p:extLst>
          </p:nvPr>
        </p:nvGraphicFramePr>
        <p:xfrm>
          <a:off x="2160000" y="24175459"/>
          <a:ext cx="7289683" cy="16897928"/>
        </p:xfrm>
        <a:graphic>
          <a:graphicData uri="http://schemas.openxmlformats.org/drawingml/2006/table">
            <a:tbl>
              <a:tblPr firstRow="1" firstCol="1" bandRow="1">
                <a:tableStyleId>{5C22544A-7EE6-4342-B048-85BDC9FD1C3A}</a:tableStyleId>
              </a:tblPr>
              <a:tblGrid>
                <a:gridCol w="7289683"/>
              </a:tblGrid>
              <a:tr h="0">
                <a:tc>
                  <a:txBody>
                    <a:bodyPr/>
                    <a:lstStyle/>
                    <a:p>
                      <a:pPr>
                        <a:lnSpc>
                          <a:spcPct val="107000"/>
                        </a:lnSpc>
                        <a:spcAft>
                          <a:spcPts val="0"/>
                        </a:spcAft>
                      </a:pPr>
                      <a:endParaRPr lang="ru-RU"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r>
              <a:tr h="0">
                <a:tc>
                  <a:txBody>
                    <a:bodyPr/>
                    <a:lstStyle/>
                    <a:p>
                      <a:pPr>
                        <a:lnSpc>
                          <a:spcPct val="107000"/>
                        </a:lnSpc>
                        <a:spcAft>
                          <a:spcPts val="0"/>
                        </a:spcAft>
                      </a:pPr>
                      <a:r>
                        <a:rPr lang="en-US" sz="4000" b="1" dirty="0">
                          <a:solidFill>
                            <a:srgbClr val="7030A0"/>
                          </a:solidFill>
                          <a:latin typeface="Tw Cen MT" pitchFamily="34" charset="0"/>
                          <a:ea typeface="Calibri"/>
                          <a:cs typeface="Times New Roman"/>
                        </a:rPr>
                        <a:t>Research</a:t>
                      </a:r>
                      <a:endParaRPr lang="ru-RU" sz="4000" dirty="0">
                        <a:solidFill>
                          <a:srgbClr val="7030A0"/>
                        </a:solidFill>
                        <a:latin typeface="Calibri"/>
                        <a:ea typeface="Calibri"/>
                        <a:cs typeface="Times New Roman"/>
                      </a:endParaRPr>
                    </a:p>
                  </a:txBody>
                  <a:tcPr marL="68580" marR="68580" marT="0" marB="0">
                    <a:noFill/>
                  </a:tcPr>
                </a:tc>
              </a:tr>
              <a:tr h="0">
                <a:tc>
                  <a:txBody>
                    <a:bodyPr/>
                    <a:lstStyle/>
                    <a:p>
                      <a:pPr>
                        <a:lnSpc>
                          <a:spcPct val="107000"/>
                        </a:lnSpc>
                        <a:spcAft>
                          <a:spcPts val="0"/>
                        </a:spcAft>
                      </a:pPr>
                      <a:r>
                        <a:rPr lang="en-US" sz="1800" b="0" dirty="0">
                          <a:solidFill>
                            <a:schemeClr val="tx1"/>
                          </a:solidFill>
                          <a:latin typeface="Tw Cen MT" pitchFamily="34" charset="0"/>
                          <a:ea typeface="Calibri"/>
                          <a:cs typeface="Times New Roman"/>
                        </a:rPr>
                        <a:t>For this </a:t>
                      </a:r>
                      <a:r>
                        <a:rPr lang="en-US" sz="1800" b="0" dirty="0" smtClean="0">
                          <a:solidFill>
                            <a:schemeClr val="tx1"/>
                          </a:solidFill>
                          <a:latin typeface="Tw Cen MT" pitchFamily="34" charset="0"/>
                          <a:ea typeface="Calibri"/>
                          <a:cs typeface="Times New Roman"/>
                        </a:rPr>
                        <a:t>study </a:t>
                      </a:r>
                      <a:r>
                        <a:rPr lang="en-US" sz="1800" b="0" dirty="0">
                          <a:solidFill>
                            <a:schemeClr val="tx1"/>
                          </a:solidFill>
                          <a:latin typeface="Tw Cen MT" pitchFamily="34" charset="0"/>
                          <a:ea typeface="Calibri"/>
                          <a:cs typeface="Times New Roman"/>
                        </a:rPr>
                        <a:t>282 sensory Italian adjectives and 266 sensory Russian adjectives were selected, and their </a:t>
                      </a:r>
                      <a:r>
                        <a:rPr lang="en-US" sz="1800" b="0" dirty="0" err="1">
                          <a:solidFill>
                            <a:schemeClr val="tx1"/>
                          </a:solidFill>
                          <a:latin typeface="Tw Cen MT" pitchFamily="34" charset="0"/>
                          <a:ea typeface="Calibri"/>
                          <a:cs typeface="Times New Roman"/>
                        </a:rPr>
                        <a:t>synaesthetic</a:t>
                      </a:r>
                      <a:r>
                        <a:rPr lang="en-US" sz="1800" b="0" dirty="0">
                          <a:solidFill>
                            <a:schemeClr val="tx1"/>
                          </a:solidFill>
                          <a:latin typeface="Tw Cen MT" pitchFamily="34" charset="0"/>
                          <a:ea typeface="Calibri"/>
                          <a:cs typeface="Times New Roman"/>
                        </a:rPr>
                        <a:t> metaphors were </a:t>
                      </a:r>
                      <a:r>
                        <a:rPr lang="en-US" sz="1800" b="0" dirty="0" err="1">
                          <a:solidFill>
                            <a:schemeClr val="tx1"/>
                          </a:solidFill>
                          <a:latin typeface="Tw Cen MT" pitchFamily="34" charset="0"/>
                          <a:ea typeface="Calibri"/>
                          <a:cs typeface="Times New Roman"/>
                        </a:rPr>
                        <a:t>analysed</a:t>
                      </a:r>
                      <a:r>
                        <a:rPr lang="en-US" sz="1800" b="0" dirty="0">
                          <a:solidFill>
                            <a:schemeClr val="tx1"/>
                          </a:solidFill>
                          <a:latin typeface="Tw Cen MT" pitchFamily="34" charset="0"/>
                          <a:ea typeface="Calibri"/>
                          <a:cs typeface="Times New Roman"/>
                        </a:rPr>
                        <a:t>. If earlier research was carried out with the help of dictionaries and literature, today we can resort to new instruments, such as text corpora that allow getting an almost adequate picture of modern language usage. This </a:t>
                      </a:r>
                      <a:r>
                        <a:rPr lang="en-US" sz="1800" b="0" dirty="0" smtClean="0">
                          <a:solidFill>
                            <a:schemeClr val="tx1"/>
                          </a:solidFill>
                          <a:latin typeface="Tw Cen MT" pitchFamily="34" charset="0"/>
                          <a:ea typeface="Calibri"/>
                          <a:cs typeface="Times New Roman"/>
                        </a:rPr>
                        <a:t>study</a:t>
                      </a:r>
                      <a:r>
                        <a:rPr lang="en-US" sz="1800" b="0" baseline="0" dirty="0" smtClean="0">
                          <a:solidFill>
                            <a:schemeClr val="tx1"/>
                          </a:solidFill>
                          <a:latin typeface="Tw Cen MT" pitchFamily="34" charset="0"/>
                          <a:ea typeface="Calibri"/>
                          <a:cs typeface="Times New Roman"/>
                        </a:rPr>
                        <a:t> </a:t>
                      </a:r>
                      <a:r>
                        <a:rPr lang="en-US" sz="1800" b="0" dirty="0" smtClean="0">
                          <a:solidFill>
                            <a:schemeClr val="tx1"/>
                          </a:solidFill>
                          <a:latin typeface="Tw Cen MT" pitchFamily="34" charset="0"/>
                          <a:ea typeface="Calibri"/>
                          <a:cs typeface="Times New Roman"/>
                        </a:rPr>
                        <a:t>used </a:t>
                      </a:r>
                      <a:r>
                        <a:rPr lang="en-US" sz="1800" b="0" dirty="0">
                          <a:solidFill>
                            <a:schemeClr val="tx1"/>
                          </a:solidFill>
                          <a:latin typeface="Tw Cen MT" pitchFamily="34" charset="0"/>
                          <a:ea typeface="Calibri"/>
                          <a:cs typeface="Times New Roman"/>
                        </a:rPr>
                        <a:t>glossaries (such as </a:t>
                      </a:r>
                      <a:r>
                        <a:rPr lang="en-US" sz="1800" b="0" dirty="0" smtClean="0">
                          <a:solidFill>
                            <a:schemeClr val="tx1"/>
                          </a:solidFill>
                          <a:latin typeface="Tw Cen MT" pitchFamily="34" charset="0"/>
                          <a:ea typeface="Calibri"/>
                          <a:cs typeface="Times New Roman"/>
                        </a:rPr>
                        <a:t>the </a:t>
                      </a:r>
                      <a:r>
                        <a:rPr lang="en-US" sz="1800" b="0" dirty="0" err="1" smtClean="0">
                          <a:solidFill>
                            <a:schemeClr val="tx1"/>
                          </a:solidFill>
                          <a:latin typeface="Tw Cen MT" pitchFamily="34" charset="0"/>
                          <a:ea typeface="Calibri"/>
                          <a:cs typeface="Times New Roman"/>
                        </a:rPr>
                        <a:t>Treccani</a:t>
                      </a:r>
                      <a:r>
                        <a:rPr lang="en-US" sz="1800" b="0" dirty="0" smtClean="0">
                          <a:solidFill>
                            <a:schemeClr val="tx1"/>
                          </a:solidFill>
                          <a:latin typeface="Tw Cen MT" pitchFamily="34" charset="0"/>
                          <a:ea typeface="Calibri"/>
                          <a:cs typeface="Times New Roman"/>
                        </a:rPr>
                        <a:t> Dictionary </a:t>
                      </a:r>
                      <a:r>
                        <a:rPr lang="en-US" sz="1800" b="0" dirty="0">
                          <a:solidFill>
                            <a:schemeClr val="tx1"/>
                          </a:solidFill>
                          <a:latin typeface="Tw Cen MT" pitchFamily="34" charset="0"/>
                          <a:ea typeface="Calibri"/>
                          <a:cs typeface="Times New Roman"/>
                        </a:rPr>
                        <a:t>for Italian and the Small Academy Dictionary for Russian) and text corpora (Corpus </a:t>
                      </a:r>
                      <a:r>
                        <a:rPr lang="en-US" sz="1800" b="0" dirty="0" err="1">
                          <a:solidFill>
                            <a:schemeClr val="tx1"/>
                          </a:solidFill>
                          <a:latin typeface="Tw Cen MT" pitchFamily="34" charset="0"/>
                          <a:ea typeface="Calibri"/>
                          <a:cs typeface="Times New Roman"/>
                        </a:rPr>
                        <a:t>Coris</a:t>
                      </a:r>
                      <a:r>
                        <a:rPr lang="en-US" sz="1800" b="0" dirty="0">
                          <a:solidFill>
                            <a:schemeClr val="tx1"/>
                          </a:solidFill>
                          <a:latin typeface="Tw Cen MT" pitchFamily="34" charset="0"/>
                          <a:ea typeface="Calibri"/>
                          <a:cs typeface="Times New Roman"/>
                        </a:rPr>
                        <a:t> for Italian and the Russian National Corpus for Russian). The first cited meaning in the dictionary was used as the source meaning, a metaphorical meaning found in dictionaries or corpora was used as the target meaning. A detailed sensation categorization was employed: following Williams, Vision Zone was divided into </a:t>
                      </a:r>
                      <a:r>
                        <a:rPr lang="en-US" sz="1800" b="0" dirty="0" err="1">
                          <a:solidFill>
                            <a:schemeClr val="tx1"/>
                          </a:solidFill>
                          <a:latin typeface="Tw Cen MT" pitchFamily="34" charset="0"/>
                          <a:ea typeface="Calibri"/>
                          <a:cs typeface="Times New Roman"/>
                        </a:rPr>
                        <a:t>Colour</a:t>
                      </a:r>
                      <a:r>
                        <a:rPr lang="en-US" sz="1800" b="0" dirty="0">
                          <a:solidFill>
                            <a:schemeClr val="tx1"/>
                          </a:solidFill>
                          <a:latin typeface="Tw Cen MT" pitchFamily="34" charset="0"/>
                          <a:ea typeface="Calibri"/>
                          <a:cs typeface="Times New Roman"/>
                        </a:rPr>
                        <a:t> Zone and </a:t>
                      </a:r>
                      <a:r>
                        <a:rPr lang="en-US" sz="1800" b="0" dirty="0" smtClean="0">
                          <a:solidFill>
                            <a:schemeClr val="tx1"/>
                          </a:solidFill>
                          <a:latin typeface="Tw Cen MT" pitchFamily="34" charset="0"/>
                          <a:ea typeface="Calibri"/>
                          <a:cs typeface="Times New Roman"/>
                        </a:rPr>
                        <a:t>Dimension</a:t>
                      </a:r>
                      <a:r>
                        <a:rPr lang="en-US" sz="1800" b="0" baseline="0" dirty="0" smtClean="0">
                          <a:solidFill>
                            <a:schemeClr val="tx1"/>
                          </a:solidFill>
                          <a:latin typeface="Tw Cen MT" pitchFamily="34" charset="0"/>
                          <a:ea typeface="Calibri"/>
                          <a:cs typeface="Times New Roman"/>
                        </a:rPr>
                        <a:t> </a:t>
                      </a:r>
                      <a:r>
                        <a:rPr lang="en-US" sz="1800" b="0" dirty="0" smtClean="0">
                          <a:solidFill>
                            <a:schemeClr val="tx1"/>
                          </a:solidFill>
                          <a:latin typeface="Tw Cen MT" pitchFamily="34" charset="0"/>
                          <a:ea typeface="Calibri"/>
                          <a:cs typeface="Times New Roman"/>
                        </a:rPr>
                        <a:t>Zone</a:t>
                      </a:r>
                      <a:r>
                        <a:rPr lang="en-US" sz="1800" b="0" dirty="0">
                          <a:solidFill>
                            <a:schemeClr val="tx1"/>
                          </a:solidFill>
                          <a:latin typeface="Tw Cen MT" pitchFamily="34" charset="0"/>
                          <a:ea typeface="Calibri"/>
                          <a:cs typeface="Times New Roman"/>
                        </a:rPr>
                        <a:t>, Touch Zone was </a:t>
                      </a:r>
                      <a:r>
                        <a:rPr lang="en-US" sz="1800" b="0" dirty="0" smtClean="0">
                          <a:solidFill>
                            <a:schemeClr val="tx1"/>
                          </a:solidFill>
                          <a:latin typeface="Tw Cen MT" pitchFamily="34" charset="0"/>
                          <a:ea typeface="Calibri"/>
                          <a:cs typeface="Times New Roman"/>
                        </a:rPr>
                        <a:t>split </a:t>
                      </a:r>
                      <a:r>
                        <a:rPr lang="en-US" sz="1800" b="0" dirty="0">
                          <a:solidFill>
                            <a:schemeClr val="tx1"/>
                          </a:solidFill>
                          <a:latin typeface="Tw Cen MT" pitchFamily="34" charset="0"/>
                          <a:ea typeface="Calibri"/>
                          <a:cs typeface="Times New Roman"/>
                        </a:rPr>
                        <a:t>into Tactile, Temperature and </a:t>
                      </a:r>
                      <a:r>
                        <a:rPr lang="en-US" sz="1800" b="0" dirty="0" err="1">
                          <a:solidFill>
                            <a:schemeClr val="tx1"/>
                          </a:solidFill>
                          <a:latin typeface="Tw Cen MT" pitchFamily="34" charset="0"/>
                          <a:ea typeface="Calibri"/>
                          <a:cs typeface="Times New Roman"/>
                        </a:rPr>
                        <a:t>Kinaesthetic</a:t>
                      </a:r>
                      <a:r>
                        <a:rPr lang="en-US" sz="1800" b="0" dirty="0">
                          <a:solidFill>
                            <a:schemeClr val="tx1"/>
                          </a:solidFill>
                          <a:latin typeface="Tw Cen MT" pitchFamily="34" charset="0"/>
                          <a:ea typeface="Calibri"/>
                          <a:cs typeface="Times New Roman"/>
                        </a:rPr>
                        <a:t> (Weight) Zone. Pain sensations </a:t>
                      </a:r>
                      <a:r>
                        <a:rPr lang="en-US" sz="1800" b="0" dirty="0" smtClean="0">
                          <a:solidFill>
                            <a:schemeClr val="tx1"/>
                          </a:solidFill>
                          <a:latin typeface="Tw Cen MT" pitchFamily="34" charset="0"/>
                          <a:ea typeface="Calibri"/>
                          <a:cs typeface="Times New Roman"/>
                        </a:rPr>
                        <a:t>also formed a separate zone. </a:t>
                      </a:r>
                      <a:r>
                        <a:rPr lang="en-US" sz="1800" b="0" dirty="0">
                          <a:solidFill>
                            <a:schemeClr val="tx1"/>
                          </a:solidFill>
                          <a:latin typeface="Tw Cen MT" pitchFamily="34" charset="0"/>
                          <a:ea typeface="Calibri"/>
                          <a:cs typeface="Times New Roman"/>
                        </a:rPr>
                        <a:t>Only established </a:t>
                      </a:r>
                      <a:r>
                        <a:rPr lang="en-US" sz="1800" b="0" dirty="0" err="1">
                          <a:solidFill>
                            <a:schemeClr val="tx1"/>
                          </a:solidFill>
                          <a:latin typeface="Tw Cen MT" pitchFamily="34" charset="0"/>
                          <a:ea typeface="Calibri"/>
                          <a:cs typeface="Times New Roman"/>
                        </a:rPr>
                        <a:t>synaesthetic</a:t>
                      </a:r>
                      <a:r>
                        <a:rPr lang="en-US" sz="1800" b="0" dirty="0">
                          <a:solidFill>
                            <a:schemeClr val="tx1"/>
                          </a:solidFill>
                          <a:latin typeface="Tw Cen MT" pitchFamily="34" charset="0"/>
                          <a:ea typeface="Calibri"/>
                          <a:cs typeface="Times New Roman"/>
                        </a:rPr>
                        <a:t> transfers were studied. </a:t>
                      </a:r>
                      <a:endParaRPr lang="en-US" sz="1800" b="0" dirty="0" smtClean="0">
                        <a:solidFill>
                          <a:schemeClr val="tx1"/>
                        </a:solidFill>
                        <a:latin typeface="Tw Cen MT" pitchFamily="34" charset="0"/>
                        <a:ea typeface="Calibri"/>
                        <a:cs typeface="Times New Roman"/>
                      </a:endParaRPr>
                    </a:p>
                    <a:p>
                      <a:pPr>
                        <a:lnSpc>
                          <a:spcPct val="107000"/>
                        </a:lnSpc>
                        <a:spcAft>
                          <a:spcPts val="0"/>
                        </a:spcAft>
                      </a:pPr>
                      <a:r>
                        <a:rPr lang="en-US" sz="1800" b="0" kern="1200" dirty="0" smtClean="0">
                          <a:solidFill>
                            <a:schemeClr val="tx1"/>
                          </a:solidFill>
                          <a:latin typeface="Tw Cen MT" pitchFamily="34" charset="0"/>
                          <a:ea typeface="+mn-ea"/>
                          <a:cs typeface="+mn-cs"/>
                        </a:rPr>
                        <a:t>In the course of the research, the following subtypes of </a:t>
                      </a:r>
                      <a:r>
                        <a:rPr lang="en-US" sz="1800" b="0" kern="1200" dirty="0" err="1" smtClean="0">
                          <a:solidFill>
                            <a:schemeClr val="tx1"/>
                          </a:solidFill>
                          <a:latin typeface="Tw Cen MT" pitchFamily="34" charset="0"/>
                          <a:ea typeface="+mn-ea"/>
                          <a:cs typeface="+mn-cs"/>
                        </a:rPr>
                        <a:t>synaesthesia</a:t>
                      </a:r>
                      <a:r>
                        <a:rPr lang="en-US" sz="1800" b="0" kern="1200" dirty="0" smtClean="0">
                          <a:solidFill>
                            <a:schemeClr val="tx1"/>
                          </a:solidFill>
                          <a:latin typeface="Tw Cen MT" pitchFamily="34" charset="0"/>
                          <a:ea typeface="+mn-ea"/>
                          <a:cs typeface="+mn-cs"/>
                        </a:rPr>
                        <a:t> were determined.</a:t>
                      </a:r>
                      <a:endParaRPr lang="ru-RU" sz="1800" b="0" dirty="0">
                        <a:solidFill>
                          <a:schemeClr val="tx1"/>
                        </a:solidFill>
                        <a:latin typeface="Calibri"/>
                        <a:ea typeface="Calibri"/>
                        <a:cs typeface="Times New Roman"/>
                      </a:endParaRPr>
                    </a:p>
                  </a:txBody>
                  <a:tcPr marL="68580" marR="68580" marT="0" marB="0">
                    <a:noFill/>
                  </a:tcPr>
                </a:tc>
              </a:tr>
              <a:tr h="0">
                <a:tc>
                  <a:txBody>
                    <a:bodyPr/>
                    <a:lstStyle/>
                    <a:p>
                      <a:pPr marL="342900" lvl="0" indent="-342900">
                        <a:lnSpc>
                          <a:spcPct val="107000"/>
                        </a:lnSpc>
                        <a:spcAft>
                          <a:spcPts val="0"/>
                        </a:spcAft>
                        <a:buFont typeface="+mj-lt"/>
                        <a:buNone/>
                      </a:pPr>
                      <a:r>
                        <a:rPr lang="en-US" sz="1800" b="0" dirty="0">
                          <a:solidFill>
                            <a:schemeClr val="tx1"/>
                          </a:solidFill>
                          <a:latin typeface="Tw Cen MT" pitchFamily="34" charset="0"/>
                          <a:ea typeface="Calibri"/>
                          <a:cs typeface="Times New Roman"/>
                        </a:rPr>
                        <a:t>Subtype A. </a:t>
                      </a:r>
                      <a:r>
                        <a:rPr lang="en-US" sz="1800" b="0" dirty="0" err="1">
                          <a:solidFill>
                            <a:schemeClr val="tx1"/>
                          </a:solidFill>
                          <a:latin typeface="Tw Cen MT" pitchFamily="34" charset="0"/>
                          <a:ea typeface="Calibri"/>
                          <a:cs typeface="Times New Roman"/>
                        </a:rPr>
                        <a:t>Pseudosynaesthesia</a:t>
                      </a:r>
                      <a:endParaRPr lang="ru-RU" sz="1800" b="0" dirty="0">
                        <a:solidFill>
                          <a:schemeClr val="tx1"/>
                        </a:solidFill>
                        <a:latin typeface="Calibri"/>
                        <a:ea typeface="Calibri"/>
                        <a:cs typeface="Times New Roman"/>
                      </a:endParaRPr>
                    </a:p>
                  </a:txBody>
                  <a:tcPr marL="68580" marR="68580" marT="0" marB="0">
                    <a:noFill/>
                  </a:tcPr>
                </a:tc>
              </a:tr>
              <a:tr h="0">
                <a:tc>
                  <a:txBody>
                    <a:bodyPr/>
                    <a:lstStyle/>
                    <a:p>
                      <a:pPr>
                        <a:lnSpc>
                          <a:spcPct val="107000"/>
                        </a:lnSpc>
                        <a:spcAft>
                          <a:spcPts val="0"/>
                        </a:spcAft>
                      </a:pPr>
                      <a:r>
                        <a:rPr lang="en-US" sz="1800" b="0" dirty="0">
                          <a:solidFill>
                            <a:schemeClr val="tx1"/>
                          </a:solidFill>
                          <a:latin typeface="Tw Cen MT" pitchFamily="34" charset="0"/>
                          <a:ea typeface="Calibri"/>
                          <a:cs typeface="Times New Roman"/>
                        </a:rPr>
                        <a:t>A researcher could be tempted to treat phrases like ‘flat surface’ as a </a:t>
                      </a:r>
                      <a:r>
                        <a:rPr lang="en-US" sz="1800" b="0" dirty="0" err="1">
                          <a:solidFill>
                            <a:schemeClr val="tx1"/>
                          </a:solidFill>
                          <a:latin typeface="Tw Cen MT" pitchFamily="34" charset="0"/>
                          <a:ea typeface="Calibri"/>
                          <a:cs typeface="Times New Roman"/>
                        </a:rPr>
                        <a:t>synaesthesia</a:t>
                      </a:r>
                      <a:r>
                        <a:rPr lang="en-US" sz="1800" b="0" dirty="0">
                          <a:solidFill>
                            <a:schemeClr val="tx1"/>
                          </a:solidFill>
                          <a:latin typeface="Tw Cen MT" pitchFamily="34" charset="0"/>
                          <a:ea typeface="Calibri"/>
                          <a:cs typeface="Times New Roman"/>
                        </a:rPr>
                        <a:t> between touch and vision, or vision and touch (depending on what sense this quality is primarily attached to), but in </a:t>
                      </a:r>
                      <a:r>
                        <a:rPr lang="en-US" sz="1800" b="0" dirty="0" smtClean="0">
                          <a:solidFill>
                            <a:schemeClr val="tx1"/>
                          </a:solidFill>
                          <a:latin typeface="Tw Cen MT" pitchFamily="34" charset="0"/>
                          <a:ea typeface="Calibri"/>
                          <a:cs typeface="Times New Roman"/>
                        </a:rPr>
                        <a:t>fact, </a:t>
                      </a:r>
                      <a:r>
                        <a:rPr lang="en-US" sz="1800" b="0" dirty="0">
                          <a:solidFill>
                            <a:schemeClr val="tx1"/>
                          </a:solidFill>
                          <a:latin typeface="Tw Cen MT" pitchFamily="34" charset="0"/>
                          <a:ea typeface="Calibri"/>
                          <a:cs typeface="Times New Roman"/>
                        </a:rPr>
                        <a:t>qualities like this are just perceived by more than one </a:t>
                      </a:r>
                      <a:r>
                        <a:rPr lang="en-US" sz="1800" b="0" dirty="0" smtClean="0">
                          <a:solidFill>
                            <a:schemeClr val="tx1"/>
                          </a:solidFill>
                          <a:latin typeface="Tw Cen MT" pitchFamily="34" charset="0"/>
                          <a:ea typeface="Calibri"/>
                          <a:cs typeface="Times New Roman"/>
                        </a:rPr>
                        <a:t>sense and </a:t>
                      </a:r>
                      <a:r>
                        <a:rPr lang="en-US" sz="1800" b="0" dirty="0">
                          <a:solidFill>
                            <a:schemeClr val="tx1"/>
                          </a:solidFill>
                          <a:latin typeface="Tw Cen MT" pitchFamily="34" charset="0"/>
                          <a:ea typeface="Calibri"/>
                          <a:cs typeface="Times New Roman"/>
                        </a:rPr>
                        <a:t>there is no transfer. </a:t>
                      </a:r>
                      <a:endParaRPr lang="ru-RU" sz="1800" b="0" dirty="0">
                        <a:solidFill>
                          <a:schemeClr val="tx1"/>
                        </a:solidFill>
                        <a:latin typeface="Calibri"/>
                        <a:ea typeface="Calibri"/>
                        <a:cs typeface="Times New Roman"/>
                      </a:endParaRPr>
                    </a:p>
                  </a:txBody>
                  <a:tcPr marL="68580" marR="68580" marT="0" marB="0">
                    <a:noFill/>
                  </a:tcPr>
                </a:tc>
              </a:tr>
              <a:tr h="0">
                <a:tc>
                  <a:txBody>
                    <a:bodyPr/>
                    <a:lstStyle/>
                    <a:p>
                      <a:pPr marL="342900" lvl="0" indent="-342900">
                        <a:lnSpc>
                          <a:spcPct val="107000"/>
                        </a:lnSpc>
                        <a:spcAft>
                          <a:spcPts val="0"/>
                        </a:spcAft>
                        <a:buFont typeface="+mj-lt"/>
                        <a:buNone/>
                      </a:pPr>
                      <a:r>
                        <a:rPr lang="en-US" sz="1800" b="0" dirty="0">
                          <a:solidFill>
                            <a:schemeClr val="tx1"/>
                          </a:solidFill>
                          <a:latin typeface="Tw Cen MT" pitchFamily="34" charset="0"/>
                          <a:ea typeface="Calibri"/>
                          <a:cs typeface="Times New Roman"/>
                        </a:rPr>
                        <a:t>Subtype B. Metonymy</a:t>
                      </a:r>
                      <a:endParaRPr lang="ru-RU" sz="1800" b="0" dirty="0">
                        <a:solidFill>
                          <a:schemeClr val="tx1"/>
                        </a:solidFill>
                        <a:latin typeface="Calibri"/>
                        <a:ea typeface="Calibri"/>
                        <a:cs typeface="Times New Roman"/>
                      </a:endParaRPr>
                    </a:p>
                  </a:txBody>
                  <a:tcPr marL="68580" marR="68580" marT="0" marB="0">
                    <a:noFill/>
                  </a:tcPr>
                </a:tc>
              </a:tr>
              <a:tr h="0">
                <a:tc>
                  <a:txBody>
                    <a:bodyPr/>
                    <a:lstStyle/>
                    <a:p>
                      <a:pPr>
                        <a:lnSpc>
                          <a:spcPct val="107000"/>
                        </a:lnSpc>
                        <a:spcAft>
                          <a:spcPts val="0"/>
                        </a:spcAft>
                      </a:pPr>
                      <a:r>
                        <a:rPr lang="en-US" sz="1800" b="0" dirty="0">
                          <a:solidFill>
                            <a:schemeClr val="tx1"/>
                          </a:solidFill>
                          <a:latin typeface="Tw Cen MT" pitchFamily="34" charset="0"/>
                          <a:ea typeface="Calibri"/>
                          <a:cs typeface="Times New Roman"/>
                        </a:rPr>
                        <a:t>Certain qualities of an object can be directly connected to other qualities of </a:t>
                      </a:r>
                      <a:r>
                        <a:rPr lang="en-US" sz="1800" b="0" dirty="0" smtClean="0">
                          <a:solidFill>
                            <a:schemeClr val="tx1"/>
                          </a:solidFill>
                          <a:latin typeface="Tw Cen MT" pitchFamily="34" charset="0"/>
                          <a:ea typeface="Calibri"/>
                          <a:cs typeface="Times New Roman"/>
                        </a:rPr>
                        <a:t>this </a:t>
                      </a:r>
                      <a:r>
                        <a:rPr lang="en-US" sz="1800" b="0" dirty="0">
                          <a:solidFill>
                            <a:schemeClr val="tx1"/>
                          </a:solidFill>
                          <a:latin typeface="Tw Cen MT" pitchFamily="34" charset="0"/>
                          <a:ea typeface="Calibri"/>
                          <a:cs typeface="Times New Roman"/>
                        </a:rPr>
                        <a:t>object. For example, the phrase ‘a heavy rumble of wheels’ can be restated as ‘a rumble of heavy wheels’, i.e. the weight of the wheels, their property of being ‘heavy’, defines the sound which they make. In this case, we deal with a metonymy, </a:t>
                      </a:r>
                      <a:r>
                        <a:rPr lang="en-US" sz="1800" b="0" dirty="0" smtClean="0">
                          <a:solidFill>
                            <a:schemeClr val="tx1"/>
                          </a:solidFill>
                          <a:latin typeface="Tw Cen MT" pitchFamily="34" charset="0"/>
                          <a:ea typeface="Calibri"/>
                          <a:cs typeface="Times New Roman"/>
                        </a:rPr>
                        <a:t> </a:t>
                      </a:r>
                      <a:r>
                        <a:rPr lang="en-US" sz="1800" b="0" dirty="0">
                          <a:solidFill>
                            <a:schemeClr val="tx1"/>
                          </a:solidFill>
                          <a:latin typeface="Tw Cen MT" pitchFamily="34" charset="0"/>
                          <a:ea typeface="Calibri"/>
                          <a:cs typeface="Times New Roman"/>
                        </a:rPr>
                        <a:t>not with a metaphor. However, the metonymy of this kind usually further develops into a full metaphor losing its connection with other qualities of the </a:t>
                      </a:r>
                      <a:r>
                        <a:rPr lang="en-US" sz="1800" b="0" dirty="0" smtClean="0">
                          <a:solidFill>
                            <a:schemeClr val="tx1"/>
                          </a:solidFill>
                          <a:latin typeface="Tw Cen MT" pitchFamily="34" charset="0"/>
                          <a:ea typeface="Calibri"/>
                          <a:cs typeface="Times New Roman"/>
                        </a:rPr>
                        <a:t>denoted object</a:t>
                      </a:r>
                      <a:r>
                        <a:rPr lang="en-US" sz="1800" b="0" dirty="0">
                          <a:solidFill>
                            <a:schemeClr val="tx1"/>
                          </a:solidFill>
                          <a:latin typeface="Tw Cen MT" pitchFamily="34" charset="0"/>
                          <a:ea typeface="Calibri"/>
                          <a:cs typeface="Times New Roman"/>
                        </a:rPr>
                        <a:t>.</a:t>
                      </a:r>
                      <a:endParaRPr lang="ru-RU" sz="1800" b="0" dirty="0">
                        <a:solidFill>
                          <a:schemeClr val="tx1"/>
                        </a:solidFill>
                        <a:latin typeface="Calibri"/>
                        <a:ea typeface="Calibri"/>
                        <a:cs typeface="Times New Roman"/>
                      </a:endParaRPr>
                    </a:p>
                  </a:txBody>
                  <a:tcPr marL="68580" marR="68580" marT="0" marB="0">
                    <a:noFill/>
                  </a:tcPr>
                </a:tc>
              </a:tr>
              <a:tr h="0">
                <a:tc>
                  <a:txBody>
                    <a:bodyPr/>
                    <a:lstStyle/>
                    <a:p>
                      <a:pPr marL="342900" lvl="0" indent="-342900">
                        <a:lnSpc>
                          <a:spcPct val="107000"/>
                        </a:lnSpc>
                        <a:spcAft>
                          <a:spcPts val="0"/>
                        </a:spcAft>
                        <a:buFont typeface="+mj-lt"/>
                        <a:buNone/>
                      </a:pPr>
                      <a:r>
                        <a:rPr lang="en-US" sz="1800" b="0" dirty="0">
                          <a:solidFill>
                            <a:schemeClr val="tx1"/>
                          </a:solidFill>
                          <a:latin typeface="Tw Cen MT" pitchFamily="34" charset="0"/>
                          <a:ea typeface="Calibri"/>
                          <a:cs typeface="Times New Roman"/>
                        </a:rPr>
                        <a:t>Subtype </a:t>
                      </a:r>
                      <a:r>
                        <a:rPr lang="en-US" sz="1800" b="0" dirty="0" smtClean="0">
                          <a:solidFill>
                            <a:schemeClr val="tx1"/>
                          </a:solidFill>
                          <a:latin typeface="Tw Cen MT" pitchFamily="34" charset="0"/>
                          <a:ea typeface="Calibri"/>
                          <a:cs typeface="Times New Roman"/>
                        </a:rPr>
                        <a:t>C</a:t>
                      </a:r>
                      <a:r>
                        <a:rPr lang="ru-RU" sz="1800" b="0" dirty="0" smtClean="0">
                          <a:solidFill>
                            <a:schemeClr val="tx1"/>
                          </a:solidFill>
                          <a:latin typeface="Calibri"/>
                          <a:ea typeface="Calibri"/>
                          <a:cs typeface="Times New Roman"/>
                        </a:rPr>
                        <a:t>. </a:t>
                      </a:r>
                      <a:r>
                        <a:rPr lang="en-US" sz="1800" b="0" dirty="0">
                          <a:solidFill>
                            <a:schemeClr val="tx1"/>
                          </a:solidFill>
                          <a:latin typeface="Tw Cen MT" pitchFamily="34" charset="0"/>
                          <a:ea typeface="Calibri"/>
                          <a:cs typeface="Times New Roman"/>
                        </a:rPr>
                        <a:t>Emotional metaphor.</a:t>
                      </a:r>
                      <a:endParaRPr lang="ru-RU" sz="1800" b="0" dirty="0">
                        <a:solidFill>
                          <a:schemeClr val="tx1"/>
                        </a:solidFill>
                        <a:latin typeface="Calibri"/>
                        <a:ea typeface="Calibri"/>
                        <a:cs typeface="Times New Roman"/>
                      </a:endParaRPr>
                    </a:p>
                  </a:txBody>
                  <a:tcPr marL="68580" marR="68580" marT="0" marB="0">
                    <a:noFill/>
                  </a:tcPr>
                </a:tc>
              </a:tr>
              <a:tr h="0">
                <a:tc>
                  <a:txBody>
                    <a:bodyPr/>
                    <a:lstStyle/>
                    <a:p>
                      <a:pPr>
                        <a:lnSpc>
                          <a:spcPct val="107000"/>
                        </a:lnSpc>
                        <a:spcAft>
                          <a:spcPts val="0"/>
                        </a:spcAft>
                      </a:pPr>
                      <a:r>
                        <a:rPr lang="en-US" sz="1800" b="0" dirty="0" smtClean="0">
                          <a:solidFill>
                            <a:schemeClr val="tx1"/>
                          </a:solidFill>
                          <a:latin typeface="Tw Cen MT" pitchFamily="34" charset="0"/>
                          <a:ea typeface="Calibri"/>
                          <a:cs typeface="Times New Roman"/>
                        </a:rPr>
                        <a:t>Emotional </a:t>
                      </a:r>
                      <a:r>
                        <a:rPr lang="en-US" sz="1800" b="0" dirty="0">
                          <a:solidFill>
                            <a:schemeClr val="tx1"/>
                          </a:solidFill>
                          <a:latin typeface="Tw Cen MT" pitchFamily="34" charset="0"/>
                          <a:ea typeface="Calibri"/>
                          <a:cs typeface="Times New Roman"/>
                        </a:rPr>
                        <a:t>metaphors constitute a separate subtype as they </a:t>
                      </a:r>
                      <a:r>
                        <a:rPr lang="en-US" sz="1800" b="0" dirty="0" smtClean="0">
                          <a:solidFill>
                            <a:schemeClr val="tx1"/>
                          </a:solidFill>
                          <a:latin typeface="Tw Cen MT" pitchFamily="34" charset="0"/>
                          <a:ea typeface="Calibri"/>
                          <a:cs typeface="Times New Roman"/>
                        </a:rPr>
                        <a:t>don’t denote physical </a:t>
                      </a:r>
                      <a:r>
                        <a:rPr lang="en-US" sz="1800" b="0" dirty="0">
                          <a:solidFill>
                            <a:schemeClr val="tx1"/>
                          </a:solidFill>
                          <a:latin typeface="Tw Cen MT" pitchFamily="34" charset="0"/>
                          <a:ea typeface="Calibri"/>
                          <a:cs typeface="Times New Roman"/>
                        </a:rPr>
                        <a:t>qualities but emotions. Touching, gesticulation, expression of the face and eyes and, particularly, the voice are human communication channels where the respective senses (touch, vision, and hearing) serve as gateways. As these channels can transfer emotions, the latter can be attributed to the channel itself (speech</a:t>
                      </a:r>
                      <a:r>
                        <a:rPr lang="en-US" sz="1800" b="0" dirty="0" smtClean="0">
                          <a:solidFill>
                            <a:schemeClr val="tx1"/>
                          </a:solidFill>
                          <a:latin typeface="Tw Cen MT" pitchFamily="34" charset="0"/>
                          <a:ea typeface="Calibri"/>
                          <a:cs typeface="Times New Roman"/>
                        </a:rPr>
                        <a:t>) </a:t>
                      </a:r>
                      <a:r>
                        <a:rPr lang="en-US" sz="1800" b="0" dirty="0">
                          <a:solidFill>
                            <a:schemeClr val="tx1"/>
                          </a:solidFill>
                          <a:latin typeface="Tw Cen MT" pitchFamily="34" charset="0"/>
                          <a:ea typeface="Calibri"/>
                          <a:cs typeface="Times New Roman"/>
                        </a:rPr>
                        <a:t>or to the communication source (glance</a:t>
                      </a:r>
                      <a:r>
                        <a:rPr lang="en-US" sz="1800" b="0" dirty="0" smtClean="0">
                          <a:solidFill>
                            <a:schemeClr val="tx1"/>
                          </a:solidFill>
                          <a:latin typeface="Tw Cen MT" pitchFamily="34" charset="0"/>
                          <a:ea typeface="Calibri"/>
                          <a:cs typeface="Times New Roman"/>
                        </a:rPr>
                        <a:t>),</a:t>
                      </a:r>
                      <a:r>
                        <a:rPr lang="en-US" sz="1800" b="0" baseline="0" dirty="0" smtClean="0">
                          <a:solidFill>
                            <a:schemeClr val="tx1"/>
                          </a:solidFill>
                          <a:latin typeface="Tw Cen MT" pitchFamily="34" charset="0"/>
                          <a:ea typeface="Calibri"/>
                          <a:cs typeface="Times New Roman"/>
                        </a:rPr>
                        <a:t> which</a:t>
                      </a:r>
                      <a:r>
                        <a:rPr lang="en-US" sz="1800" b="0" dirty="0" smtClean="0">
                          <a:solidFill>
                            <a:schemeClr val="tx1"/>
                          </a:solidFill>
                          <a:latin typeface="Tw Cen MT" pitchFamily="34" charset="0"/>
                          <a:ea typeface="Calibri"/>
                          <a:cs typeface="Times New Roman"/>
                        </a:rPr>
                        <a:t> </a:t>
                      </a:r>
                      <a:r>
                        <a:rPr lang="en-US" sz="1800" b="0" dirty="0">
                          <a:solidFill>
                            <a:schemeClr val="tx1"/>
                          </a:solidFill>
                          <a:latin typeface="Tw Cen MT" pitchFamily="34" charset="0"/>
                          <a:ea typeface="Calibri"/>
                          <a:cs typeface="Times New Roman"/>
                        </a:rPr>
                        <a:t>makes phrases</a:t>
                      </a:r>
                      <a:r>
                        <a:rPr lang="en-US" sz="1800" b="0" i="1" dirty="0">
                          <a:solidFill>
                            <a:schemeClr val="tx1"/>
                          </a:solidFill>
                          <a:latin typeface="Tw Cen MT" pitchFamily="34" charset="0"/>
                          <a:ea typeface="Calibri"/>
                          <a:cs typeface="Times New Roman"/>
                        </a:rPr>
                        <a:t> </a:t>
                      </a:r>
                      <a:r>
                        <a:rPr lang="en-US" sz="1800" b="0" dirty="0">
                          <a:solidFill>
                            <a:schemeClr val="tx1"/>
                          </a:solidFill>
                          <a:latin typeface="Tw Cen MT" pitchFamily="34" charset="0"/>
                          <a:ea typeface="Calibri"/>
                          <a:cs typeface="Times New Roman"/>
                        </a:rPr>
                        <a:t>like </a:t>
                      </a:r>
                      <a:r>
                        <a:rPr lang="en-US" sz="1800" b="0" i="1" dirty="0" err="1">
                          <a:solidFill>
                            <a:schemeClr val="tx1"/>
                          </a:solidFill>
                          <a:latin typeface="Tw Cen MT" pitchFamily="34" charset="0"/>
                          <a:ea typeface="Calibri"/>
                          <a:cs typeface="Times New Roman"/>
                        </a:rPr>
                        <a:t>mrachnaja</a:t>
                      </a:r>
                      <a:r>
                        <a:rPr lang="en-US" sz="1800" b="0" i="1" dirty="0">
                          <a:solidFill>
                            <a:schemeClr val="tx1"/>
                          </a:solidFill>
                          <a:latin typeface="Tw Cen MT" pitchFamily="34" charset="0"/>
                          <a:ea typeface="Calibri"/>
                          <a:cs typeface="Times New Roman"/>
                        </a:rPr>
                        <a:t> </a:t>
                      </a:r>
                      <a:r>
                        <a:rPr lang="en-US" sz="1800" b="0" i="1" dirty="0" err="1">
                          <a:solidFill>
                            <a:schemeClr val="tx1"/>
                          </a:solidFill>
                          <a:latin typeface="Tw Cen MT" pitchFamily="34" charset="0"/>
                          <a:ea typeface="Calibri"/>
                          <a:cs typeface="Times New Roman"/>
                        </a:rPr>
                        <a:t>rech</a:t>
                      </a:r>
                      <a:r>
                        <a:rPr lang="en-US" sz="1800" b="0" dirty="0">
                          <a:solidFill>
                            <a:schemeClr val="tx1"/>
                          </a:solidFill>
                          <a:latin typeface="Tw Cen MT" pitchFamily="34" charset="0"/>
                          <a:ea typeface="Calibri"/>
                          <a:cs typeface="Times New Roman"/>
                        </a:rPr>
                        <a:t> </a:t>
                      </a:r>
                      <a:r>
                        <a:rPr lang="en-US" sz="1800" b="0" dirty="0" smtClean="0">
                          <a:solidFill>
                            <a:schemeClr val="tx1"/>
                          </a:solidFill>
                          <a:latin typeface="Tw Cen MT" pitchFamily="34" charset="0"/>
                          <a:ea typeface="Calibri"/>
                          <a:cs typeface="Times New Roman"/>
                        </a:rPr>
                        <a:t>[</a:t>
                      </a:r>
                      <a:r>
                        <a:rPr lang="en-US" sz="1800" b="0" dirty="0" err="1" smtClean="0">
                          <a:solidFill>
                            <a:schemeClr val="tx1"/>
                          </a:solidFill>
                          <a:latin typeface="Tw Cen MT" pitchFamily="34" charset="0"/>
                          <a:ea typeface="Calibri"/>
                          <a:cs typeface="Times New Roman"/>
                        </a:rPr>
                        <a:t>rus</a:t>
                      </a:r>
                      <a:r>
                        <a:rPr lang="en-US" sz="1800" b="0" dirty="0" smtClean="0">
                          <a:solidFill>
                            <a:schemeClr val="tx1"/>
                          </a:solidFill>
                          <a:latin typeface="Tw Cen MT" pitchFamily="34" charset="0"/>
                          <a:ea typeface="Calibri"/>
                          <a:cs typeface="Times New Roman"/>
                        </a:rPr>
                        <a:t>] ‘gloomy </a:t>
                      </a:r>
                      <a:r>
                        <a:rPr lang="en-US" sz="1800" b="0" dirty="0">
                          <a:solidFill>
                            <a:schemeClr val="tx1"/>
                          </a:solidFill>
                          <a:latin typeface="Tw Cen MT" pitchFamily="34" charset="0"/>
                          <a:ea typeface="Calibri"/>
                          <a:cs typeface="Times New Roman"/>
                        </a:rPr>
                        <a:t>speech</a:t>
                      </a:r>
                      <a:r>
                        <a:rPr lang="en-US" sz="1800" b="0" dirty="0" smtClean="0">
                          <a:solidFill>
                            <a:schemeClr val="tx1"/>
                          </a:solidFill>
                          <a:latin typeface="Tw Cen MT" pitchFamily="34" charset="0"/>
                          <a:ea typeface="Calibri"/>
                          <a:cs typeface="Times New Roman"/>
                        </a:rPr>
                        <a:t>’ </a:t>
                      </a:r>
                      <a:r>
                        <a:rPr lang="en-US" sz="1800" b="0" dirty="0">
                          <a:solidFill>
                            <a:schemeClr val="tx1"/>
                          </a:solidFill>
                          <a:latin typeface="Tw Cen MT" pitchFamily="34" charset="0"/>
                          <a:ea typeface="Calibri"/>
                          <a:cs typeface="Times New Roman"/>
                        </a:rPr>
                        <a:t>or </a:t>
                      </a:r>
                      <a:r>
                        <a:rPr lang="en-US" sz="1800" b="0" i="1" dirty="0" err="1">
                          <a:solidFill>
                            <a:schemeClr val="tx1"/>
                          </a:solidFill>
                          <a:latin typeface="Tw Cen MT" pitchFamily="34" charset="0"/>
                          <a:ea typeface="Calibri"/>
                          <a:cs typeface="Times New Roman"/>
                        </a:rPr>
                        <a:t>sguardo</a:t>
                      </a:r>
                      <a:r>
                        <a:rPr lang="en-US" sz="1800" b="0" i="1" dirty="0">
                          <a:solidFill>
                            <a:schemeClr val="tx1"/>
                          </a:solidFill>
                          <a:latin typeface="Tw Cen MT" pitchFamily="34" charset="0"/>
                          <a:ea typeface="Calibri"/>
                          <a:cs typeface="Times New Roman"/>
                        </a:rPr>
                        <a:t> </a:t>
                      </a:r>
                      <a:r>
                        <a:rPr lang="en-US" sz="1800" b="0" i="1" dirty="0" err="1">
                          <a:solidFill>
                            <a:schemeClr val="tx1"/>
                          </a:solidFill>
                          <a:latin typeface="Tw Cen MT" pitchFamily="34" charset="0"/>
                          <a:ea typeface="Calibri"/>
                          <a:cs typeface="Times New Roman"/>
                        </a:rPr>
                        <a:t>amaro</a:t>
                      </a:r>
                      <a:r>
                        <a:rPr lang="en-US" sz="1800" b="0" dirty="0">
                          <a:solidFill>
                            <a:schemeClr val="tx1"/>
                          </a:solidFill>
                          <a:latin typeface="Tw Cen MT" pitchFamily="34" charset="0"/>
                          <a:ea typeface="Calibri"/>
                          <a:cs typeface="Times New Roman"/>
                        </a:rPr>
                        <a:t> </a:t>
                      </a:r>
                      <a:r>
                        <a:rPr lang="en-US" sz="1800" b="0" dirty="0" smtClean="0">
                          <a:solidFill>
                            <a:schemeClr val="tx1"/>
                          </a:solidFill>
                          <a:latin typeface="Tw Cen MT" pitchFamily="34" charset="0"/>
                          <a:ea typeface="Calibri"/>
                          <a:cs typeface="Times New Roman"/>
                        </a:rPr>
                        <a:t>[it]</a:t>
                      </a:r>
                      <a:r>
                        <a:rPr lang="en-US" sz="1800" b="0" baseline="0" dirty="0" smtClean="0">
                          <a:solidFill>
                            <a:schemeClr val="tx1"/>
                          </a:solidFill>
                          <a:latin typeface="Tw Cen MT" pitchFamily="34" charset="0"/>
                          <a:ea typeface="Calibri"/>
                          <a:cs typeface="Times New Roman"/>
                        </a:rPr>
                        <a:t> </a:t>
                      </a:r>
                      <a:r>
                        <a:rPr lang="en-US" sz="1800" b="0" dirty="0" smtClean="0">
                          <a:solidFill>
                            <a:schemeClr val="tx1"/>
                          </a:solidFill>
                          <a:latin typeface="Tw Cen MT" pitchFamily="34" charset="0"/>
                          <a:ea typeface="Calibri"/>
                          <a:cs typeface="Times New Roman"/>
                        </a:rPr>
                        <a:t>‘bitter </a:t>
                      </a:r>
                      <a:r>
                        <a:rPr lang="en-US" sz="1800" b="0" dirty="0">
                          <a:solidFill>
                            <a:schemeClr val="tx1"/>
                          </a:solidFill>
                          <a:latin typeface="Tw Cen MT" pitchFamily="34" charset="0"/>
                          <a:ea typeface="Calibri"/>
                          <a:cs typeface="Times New Roman"/>
                        </a:rPr>
                        <a:t>glance</a:t>
                      </a:r>
                      <a:r>
                        <a:rPr lang="en-US" sz="1800" b="0" dirty="0" smtClean="0">
                          <a:solidFill>
                            <a:schemeClr val="tx1"/>
                          </a:solidFill>
                          <a:latin typeface="Tw Cen MT" pitchFamily="34" charset="0"/>
                          <a:ea typeface="Calibri"/>
                          <a:cs typeface="Times New Roman"/>
                        </a:rPr>
                        <a:t>’ </a:t>
                      </a:r>
                      <a:r>
                        <a:rPr lang="en-US" sz="1800" b="0" dirty="0">
                          <a:solidFill>
                            <a:schemeClr val="tx1"/>
                          </a:solidFill>
                          <a:latin typeface="Tw Cen MT" pitchFamily="34" charset="0"/>
                          <a:ea typeface="Calibri"/>
                          <a:cs typeface="Times New Roman"/>
                        </a:rPr>
                        <a:t>possible.</a:t>
                      </a:r>
                      <a:endParaRPr lang="ru-RU" sz="1800" b="0" dirty="0">
                        <a:solidFill>
                          <a:schemeClr val="tx1"/>
                        </a:solidFill>
                        <a:latin typeface="Calibri"/>
                        <a:ea typeface="Calibri"/>
                        <a:cs typeface="Times New Roman"/>
                      </a:endParaRPr>
                    </a:p>
                  </a:txBody>
                  <a:tcPr marL="68580" marR="68580" marT="0" marB="0">
                    <a:noFill/>
                  </a:tcPr>
                </a:tc>
              </a:tr>
              <a:tr h="0">
                <a:tc>
                  <a:txBody>
                    <a:bodyPr/>
                    <a:lstStyle/>
                    <a:p>
                      <a:pPr>
                        <a:lnSpc>
                          <a:spcPct val="107000"/>
                        </a:lnSpc>
                        <a:spcAft>
                          <a:spcPts val="0"/>
                        </a:spcAft>
                      </a:pPr>
                      <a:r>
                        <a:rPr lang="en-US" sz="1800" b="0" dirty="0">
                          <a:solidFill>
                            <a:schemeClr val="tx1"/>
                          </a:solidFill>
                          <a:latin typeface="Tw Cen MT" pitchFamily="34" charset="0"/>
                          <a:ea typeface="Calibri"/>
                          <a:cs typeface="Times New Roman"/>
                        </a:rPr>
                        <a:t>Subtype </a:t>
                      </a:r>
                      <a:r>
                        <a:rPr lang="en-US" sz="1800" b="0" dirty="0" smtClean="0">
                          <a:solidFill>
                            <a:schemeClr val="tx1"/>
                          </a:solidFill>
                          <a:latin typeface="Tw Cen MT" pitchFamily="34" charset="0"/>
                          <a:ea typeface="Calibri"/>
                          <a:cs typeface="Times New Roman"/>
                        </a:rPr>
                        <a:t>D</a:t>
                      </a:r>
                      <a:r>
                        <a:rPr lang="ru-RU" sz="1800" b="0" dirty="0" smtClean="0">
                          <a:solidFill>
                            <a:schemeClr val="tx1"/>
                          </a:solidFill>
                          <a:latin typeface="Calibri"/>
                          <a:ea typeface="Calibri"/>
                          <a:cs typeface="Times New Roman"/>
                        </a:rPr>
                        <a:t>. </a:t>
                      </a:r>
                      <a:r>
                        <a:rPr lang="en-US" sz="1800" b="0" dirty="0" err="1">
                          <a:solidFill>
                            <a:schemeClr val="tx1"/>
                          </a:solidFill>
                          <a:latin typeface="Tw Cen MT" pitchFamily="34" charset="0"/>
                          <a:ea typeface="Calibri"/>
                          <a:cs typeface="Times New Roman"/>
                        </a:rPr>
                        <a:t>Intensifi</a:t>
                      </a:r>
                      <a:r>
                        <a:rPr lang="ru-RU" sz="1800" b="0" dirty="0" err="1">
                          <a:solidFill>
                            <a:schemeClr val="tx1"/>
                          </a:solidFill>
                          <a:latin typeface="Calibri"/>
                          <a:ea typeface="Calibri"/>
                          <a:cs typeface="Times New Roman"/>
                        </a:rPr>
                        <a:t>e</a:t>
                      </a:r>
                      <a:r>
                        <a:rPr lang="en-US" sz="1800" b="0" dirty="0" err="1">
                          <a:solidFill>
                            <a:schemeClr val="tx1"/>
                          </a:solidFill>
                          <a:latin typeface="Tw Cen MT" pitchFamily="34" charset="0"/>
                          <a:ea typeface="Calibri"/>
                          <a:cs typeface="Times New Roman"/>
                        </a:rPr>
                        <a:t>rs</a:t>
                      </a:r>
                      <a:endParaRPr lang="ru-RU" sz="1800" b="0" dirty="0">
                        <a:solidFill>
                          <a:schemeClr val="tx1"/>
                        </a:solidFill>
                        <a:latin typeface="Calibri"/>
                        <a:ea typeface="Calibri"/>
                        <a:cs typeface="Times New Roman"/>
                      </a:endParaRPr>
                    </a:p>
                  </a:txBody>
                  <a:tcPr marL="68580" marR="68580" marT="0" marB="0">
                    <a:noFill/>
                  </a:tcPr>
                </a:tc>
              </a:tr>
              <a:tr h="0">
                <a:tc>
                  <a:txBody>
                    <a:bodyPr/>
                    <a:lstStyle/>
                    <a:p>
                      <a:pPr>
                        <a:lnSpc>
                          <a:spcPct val="107000"/>
                        </a:lnSpc>
                        <a:spcAft>
                          <a:spcPts val="0"/>
                        </a:spcAft>
                      </a:pPr>
                      <a:r>
                        <a:rPr lang="en-US" sz="1800" b="0" dirty="0">
                          <a:solidFill>
                            <a:schemeClr val="tx1"/>
                          </a:solidFill>
                          <a:latin typeface="Tw Cen MT" pitchFamily="34" charset="0"/>
                          <a:ea typeface="Calibri"/>
                          <a:cs typeface="Times New Roman"/>
                        </a:rPr>
                        <a:t>The adjectives </a:t>
                      </a:r>
                      <a:r>
                        <a:rPr lang="en-US" sz="1800" b="0" i="1" dirty="0" err="1">
                          <a:solidFill>
                            <a:schemeClr val="tx1"/>
                          </a:solidFill>
                          <a:latin typeface="Tw Cen MT" pitchFamily="34" charset="0"/>
                          <a:ea typeface="Calibri"/>
                          <a:cs typeface="Times New Roman"/>
                        </a:rPr>
                        <a:t>lyogkiy</a:t>
                      </a:r>
                      <a:r>
                        <a:rPr lang="en-US" sz="1800" b="0" i="1" dirty="0">
                          <a:solidFill>
                            <a:schemeClr val="tx1"/>
                          </a:solidFill>
                          <a:latin typeface="Tw Cen MT" pitchFamily="34" charset="0"/>
                          <a:ea typeface="Calibri"/>
                          <a:cs typeface="Times New Roman"/>
                        </a:rPr>
                        <a:t>, </a:t>
                      </a:r>
                      <a:r>
                        <a:rPr lang="en-US" sz="1800" b="0" i="1" dirty="0" err="1">
                          <a:solidFill>
                            <a:schemeClr val="tx1"/>
                          </a:solidFill>
                          <a:latin typeface="Tw Cen MT" pitchFamily="34" charset="0"/>
                          <a:ea typeface="Calibri"/>
                          <a:cs typeface="Times New Roman"/>
                        </a:rPr>
                        <a:t>leggero</a:t>
                      </a:r>
                      <a:r>
                        <a:rPr lang="en-US" sz="1800" b="0" dirty="0">
                          <a:solidFill>
                            <a:schemeClr val="tx1"/>
                          </a:solidFill>
                          <a:latin typeface="Tw Cen MT" pitchFamily="34" charset="0"/>
                          <a:ea typeface="Calibri"/>
                          <a:cs typeface="Times New Roman"/>
                        </a:rPr>
                        <a:t> </a:t>
                      </a:r>
                      <a:r>
                        <a:rPr lang="en-US" sz="1800" b="0" dirty="0" smtClean="0">
                          <a:solidFill>
                            <a:schemeClr val="tx1"/>
                          </a:solidFill>
                          <a:latin typeface="Tw Cen MT" pitchFamily="34" charset="0"/>
                          <a:ea typeface="Calibri"/>
                          <a:cs typeface="Times New Roman"/>
                        </a:rPr>
                        <a:t>‘light’, </a:t>
                      </a:r>
                      <a:r>
                        <a:rPr lang="en-US" sz="1800" b="0" i="1" dirty="0" err="1" smtClean="0">
                          <a:solidFill>
                            <a:schemeClr val="tx1"/>
                          </a:solidFill>
                          <a:latin typeface="Tw Cen MT" pitchFamily="34" charset="0"/>
                          <a:ea typeface="Calibri"/>
                          <a:cs typeface="Times New Roman"/>
                        </a:rPr>
                        <a:t>tyazhelyi</a:t>
                      </a:r>
                      <a:r>
                        <a:rPr lang="en-US" sz="1800" b="0" i="1" dirty="0" smtClean="0">
                          <a:solidFill>
                            <a:schemeClr val="tx1"/>
                          </a:solidFill>
                          <a:latin typeface="Tw Cen MT" pitchFamily="34" charset="0"/>
                          <a:ea typeface="Calibri"/>
                          <a:cs typeface="Times New Roman"/>
                        </a:rPr>
                        <a:t>, </a:t>
                      </a:r>
                      <a:r>
                        <a:rPr lang="en-US" sz="1800" b="0" i="1" dirty="0" err="1">
                          <a:solidFill>
                            <a:schemeClr val="tx1"/>
                          </a:solidFill>
                          <a:latin typeface="Tw Cen MT" pitchFamily="34" charset="0"/>
                          <a:ea typeface="Calibri"/>
                          <a:cs typeface="Times New Roman"/>
                        </a:rPr>
                        <a:t>pesante</a:t>
                      </a:r>
                      <a:r>
                        <a:rPr lang="en-US" sz="1800" b="0" i="1" dirty="0">
                          <a:solidFill>
                            <a:schemeClr val="tx1"/>
                          </a:solidFill>
                          <a:latin typeface="Tw Cen MT" pitchFamily="34" charset="0"/>
                          <a:ea typeface="Calibri"/>
                          <a:cs typeface="Times New Roman"/>
                        </a:rPr>
                        <a:t> </a:t>
                      </a:r>
                      <a:r>
                        <a:rPr lang="en-US" sz="1800" b="0" i="1" dirty="0" smtClean="0">
                          <a:solidFill>
                            <a:schemeClr val="tx1"/>
                          </a:solidFill>
                          <a:latin typeface="Tw Cen MT" pitchFamily="34" charset="0"/>
                          <a:ea typeface="Calibri"/>
                          <a:cs typeface="Times New Roman"/>
                        </a:rPr>
                        <a:t>‘</a:t>
                      </a:r>
                      <a:r>
                        <a:rPr lang="en-US" sz="1800" b="0" dirty="0" smtClean="0">
                          <a:solidFill>
                            <a:schemeClr val="tx1"/>
                          </a:solidFill>
                          <a:latin typeface="Tw Cen MT" pitchFamily="34" charset="0"/>
                          <a:ea typeface="Calibri"/>
                          <a:cs typeface="Times New Roman"/>
                        </a:rPr>
                        <a:t>heavy’, </a:t>
                      </a:r>
                      <a:r>
                        <a:rPr lang="en-US" sz="1800" b="0" i="1" dirty="0" err="1" smtClean="0">
                          <a:solidFill>
                            <a:schemeClr val="tx1"/>
                          </a:solidFill>
                          <a:latin typeface="Tw Cen MT" pitchFamily="34" charset="0"/>
                          <a:ea typeface="Calibri"/>
                          <a:cs typeface="Times New Roman"/>
                        </a:rPr>
                        <a:t>vysokiy</a:t>
                      </a:r>
                      <a:r>
                        <a:rPr lang="en-US" sz="1800" b="0" i="1" dirty="0" smtClean="0">
                          <a:solidFill>
                            <a:schemeClr val="tx1"/>
                          </a:solidFill>
                          <a:latin typeface="Tw Cen MT" pitchFamily="34" charset="0"/>
                          <a:ea typeface="Calibri"/>
                          <a:cs typeface="Times New Roman"/>
                        </a:rPr>
                        <a:t>, </a:t>
                      </a:r>
                      <a:r>
                        <a:rPr lang="en-US" sz="1800" b="0" i="1" dirty="0">
                          <a:solidFill>
                            <a:schemeClr val="tx1"/>
                          </a:solidFill>
                          <a:latin typeface="Tw Cen MT" pitchFamily="34" charset="0"/>
                          <a:ea typeface="Calibri"/>
                          <a:cs typeface="Times New Roman"/>
                        </a:rPr>
                        <a:t>alto </a:t>
                      </a:r>
                      <a:r>
                        <a:rPr lang="en-US" sz="1800" b="0" i="1" dirty="0" smtClean="0">
                          <a:solidFill>
                            <a:schemeClr val="tx1"/>
                          </a:solidFill>
                          <a:latin typeface="Tw Cen MT" pitchFamily="34" charset="0"/>
                          <a:ea typeface="Calibri"/>
                          <a:cs typeface="Times New Roman"/>
                        </a:rPr>
                        <a:t>‘</a:t>
                      </a:r>
                      <a:r>
                        <a:rPr lang="en-US" sz="1800" b="0" dirty="0" smtClean="0">
                          <a:solidFill>
                            <a:schemeClr val="tx1"/>
                          </a:solidFill>
                          <a:latin typeface="Tw Cen MT" pitchFamily="34" charset="0"/>
                          <a:ea typeface="Calibri"/>
                          <a:cs typeface="Times New Roman"/>
                        </a:rPr>
                        <a:t>high’, </a:t>
                      </a:r>
                      <a:r>
                        <a:rPr lang="en-US" sz="1800" b="0" i="1" dirty="0" err="1" smtClean="0">
                          <a:solidFill>
                            <a:schemeClr val="tx1"/>
                          </a:solidFill>
                          <a:latin typeface="Tw Cen MT" pitchFamily="34" charset="0"/>
                          <a:ea typeface="Calibri"/>
                          <a:cs typeface="Times New Roman"/>
                        </a:rPr>
                        <a:t>nizkiy</a:t>
                      </a:r>
                      <a:r>
                        <a:rPr lang="en-US" sz="1800" b="0" i="1" dirty="0" smtClean="0">
                          <a:solidFill>
                            <a:schemeClr val="tx1"/>
                          </a:solidFill>
                          <a:latin typeface="Tw Cen MT" pitchFamily="34" charset="0"/>
                          <a:ea typeface="Calibri"/>
                          <a:cs typeface="Times New Roman"/>
                        </a:rPr>
                        <a:t>, </a:t>
                      </a:r>
                      <a:r>
                        <a:rPr lang="en-US" sz="1800" b="0" i="1" dirty="0">
                          <a:solidFill>
                            <a:schemeClr val="tx1"/>
                          </a:solidFill>
                          <a:latin typeface="Tw Cen MT" pitchFamily="34" charset="0"/>
                          <a:ea typeface="Calibri"/>
                          <a:cs typeface="Times New Roman"/>
                        </a:rPr>
                        <a:t>basso</a:t>
                      </a:r>
                      <a:r>
                        <a:rPr lang="en-US" sz="1800" b="0" dirty="0">
                          <a:solidFill>
                            <a:schemeClr val="tx1"/>
                          </a:solidFill>
                          <a:latin typeface="Tw Cen MT" pitchFamily="34" charset="0"/>
                          <a:ea typeface="Calibri"/>
                          <a:cs typeface="Times New Roman"/>
                        </a:rPr>
                        <a:t> </a:t>
                      </a:r>
                      <a:r>
                        <a:rPr lang="en-US" sz="1800" b="0" dirty="0" smtClean="0">
                          <a:solidFill>
                            <a:schemeClr val="tx1"/>
                          </a:solidFill>
                          <a:latin typeface="Tw Cen MT" pitchFamily="34" charset="0"/>
                          <a:ea typeface="Calibri"/>
                          <a:cs typeface="Times New Roman"/>
                        </a:rPr>
                        <a:t>‘low’, </a:t>
                      </a:r>
                      <a:r>
                        <a:rPr lang="en-US" sz="1800" b="0" i="1" dirty="0" err="1" smtClean="0">
                          <a:solidFill>
                            <a:schemeClr val="tx1"/>
                          </a:solidFill>
                          <a:latin typeface="Tw Cen MT" pitchFamily="34" charset="0"/>
                          <a:ea typeface="Calibri"/>
                          <a:cs typeface="Times New Roman"/>
                        </a:rPr>
                        <a:t>bolshoy</a:t>
                      </a:r>
                      <a:r>
                        <a:rPr lang="en-US" sz="1800" b="0" i="1" dirty="0" smtClean="0">
                          <a:solidFill>
                            <a:schemeClr val="tx1"/>
                          </a:solidFill>
                          <a:latin typeface="Tw Cen MT" pitchFamily="34" charset="0"/>
                          <a:ea typeface="Calibri"/>
                          <a:cs typeface="Times New Roman"/>
                        </a:rPr>
                        <a:t>, </a:t>
                      </a:r>
                      <a:r>
                        <a:rPr lang="en-US" sz="1800" b="0" i="1" dirty="0" err="1">
                          <a:solidFill>
                            <a:schemeClr val="tx1"/>
                          </a:solidFill>
                          <a:latin typeface="Tw Cen MT" pitchFamily="34" charset="0"/>
                          <a:ea typeface="Calibri"/>
                          <a:cs typeface="Times New Roman"/>
                        </a:rPr>
                        <a:t>grande</a:t>
                      </a:r>
                      <a:r>
                        <a:rPr lang="en-US" sz="1800" b="0" i="1" dirty="0">
                          <a:solidFill>
                            <a:schemeClr val="tx1"/>
                          </a:solidFill>
                          <a:latin typeface="Tw Cen MT" pitchFamily="34" charset="0"/>
                          <a:ea typeface="Calibri"/>
                          <a:cs typeface="Times New Roman"/>
                        </a:rPr>
                        <a:t> </a:t>
                      </a:r>
                      <a:r>
                        <a:rPr lang="en-US" sz="1800" b="0" i="1" dirty="0" smtClean="0">
                          <a:solidFill>
                            <a:schemeClr val="tx1"/>
                          </a:solidFill>
                          <a:latin typeface="Tw Cen MT" pitchFamily="34" charset="0"/>
                          <a:ea typeface="Calibri"/>
                          <a:cs typeface="Times New Roman"/>
                        </a:rPr>
                        <a:t>‘</a:t>
                      </a:r>
                      <a:r>
                        <a:rPr lang="en-US" sz="1800" b="0" dirty="0" smtClean="0">
                          <a:solidFill>
                            <a:schemeClr val="tx1"/>
                          </a:solidFill>
                          <a:latin typeface="Tw Cen MT" pitchFamily="34" charset="0"/>
                          <a:ea typeface="Calibri"/>
                          <a:cs typeface="Times New Roman"/>
                        </a:rPr>
                        <a:t>big’, </a:t>
                      </a:r>
                      <a:r>
                        <a:rPr lang="en-US" sz="1800" b="0" i="1" dirty="0" err="1" smtClean="0">
                          <a:solidFill>
                            <a:schemeClr val="tx1"/>
                          </a:solidFill>
                          <a:latin typeface="Tw Cen MT" pitchFamily="34" charset="0"/>
                          <a:ea typeface="Calibri"/>
                          <a:cs typeface="Times New Roman"/>
                        </a:rPr>
                        <a:t>malenkiy</a:t>
                      </a:r>
                      <a:r>
                        <a:rPr lang="en-US" sz="1800" b="0" i="1" dirty="0" smtClean="0">
                          <a:solidFill>
                            <a:schemeClr val="tx1"/>
                          </a:solidFill>
                          <a:latin typeface="Tw Cen MT" pitchFamily="34" charset="0"/>
                          <a:ea typeface="Calibri"/>
                          <a:cs typeface="Times New Roman"/>
                        </a:rPr>
                        <a:t>, </a:t>
                      </a:r>
                      <a:r>
                        <a:rPr lang="en-US" sz="1800" b="0" i="1" dirty="0">
                          <a:solidFill>
                            <a:schemeClr val="tx1"/>
                          </a:solidFill>
                          <a:latin typeface="Tw Cen MT" pitchFamily="34" charset="0"/>
                          <a:ea typeface="Calibri"/>
                          <a:cs typeface="Times New Roman"/>
                        </a:rPr>
                        <a:t>piccolo</a:t>
                      </a:r>
                      <a:r>
                        <a:rPr lang="en-US" sz="1800" b="0" dirty="0">
                          <a:solidFill>
                            <a:schemeClr val="tx1"/>
                          </a:solidFill>
                          <a:latin typeface="Tw Cen MT" pitchFamily="34" charset="0"/>
                          <a:ea typeface="Calibri"/>
                          <a:cs typeface="Times New Roman"/>
                        </a:rPr>
                        <a:t> </a:t>
                      </a:r>
                      <a:r>
                        <a:rPr lang="en-US" sz="1800" b="0" dirty="0" smtClean="0">
                          <a:solidFill>
                            <a:schemeClr val="tx1"/>
                          </a:solidFill>
                          <a:latin typeface="Tw Cen MT" pitchFamily="34" charset="0"/>
                          <a:ea typeface="Calibri"/>
                          <a:cs typeface="Times New Roman"/>
                        </a:rPr>
                        <a:t>‘little’, </a:t>
                      </a:r>
                      <a:r>
                        <a:rPr lang="en-US" sz="1800" b="0" dirty="0">
                          <a:solidFill>
                            <a:schemeClr val="tx1"/>
                          </a:solidFill>
                          <a:latin typeface="Tw Cen MT" pitchFamily="34" charset="0"/>
                          <a:ea typeface="Calibri"/>
                          <a:cs typeface="Times New Roman"/>
                        </a:rPr>
                        <a:t>when combined with </a:t>
                      </a:r>
                      <a:r>
                        <a:rPr lang="en-US" sz="1800" b="0" dirty="0" smtClean="0">
                          <a:solidFill>
                            <a:schemeClr val="tx1"/>
                          </a:solidFill>
                          <a:latin typeface="Tw Cen MT" pitchFamily="34" charset="0"/>
                          <a:ea typeface="Calibri"/>
                          <a:cs typeface="Times New Roman"/>
                        </a:rPr>
                        <a:t>certain nouns, </a:t>
                      </a:r>
                      <a:r>
                        <a:rPr lang="en-US" sz="1800" b="0" dirty="0">
                          <a:solidFill>
                            <a:schemeClr val="tx1"/>
                          </a:solidFill>
                          <a:latin typeface="Tw Cen MT" pitchFamily="34" charset="0"/>
                          <a:ea typeface="Calibri"/>
                          <a:cs typeface="Times New Roman"/>
                        </a:rPr>
                        <a:t>intensify qualities denoted by these nouns. The metaphors of this type presuppose that, first, the adjective loses its primary meaning and becomes an intensifier and then it modifies the meaning </a:t>
                      </a:r>
                      <a:r>
                        <a:rPr lang="en-US" sz="1800" b="0" dirty="0" smtClean="0">
                          <a:solidFill>
                            <a:schemeClr val="tx1"/>
                          </a:solidFill>
                          <a:latin typeface="Tw Cen MT" pitchFamily="34" charset="0"/>
                          <a:ea typeface="Calibri"/>
                          <a:cs typeface="Times New Roman"/>
                        </a:rPr>
                        <a:t>(from another </a:t>
                      </a:r>
                      <a:r>
                        <a:rPr lang="en-US" sz="1800" b="0" dirty="0">
                          <a:solidFill>
                            <a:schemeClr val="tx1"/>
                          </a:solidFill>
                          <a:latin typeface="Tw Cen MT" pitchFamily="34" charset="0"/>
                          <a:ea typeface="Calibri"/>
                          <a:cs typeface="Times New Roman"/>
                        </a:rPr>
                        <a:t>modality) of the noun it is combined with. </a:t>
                      </a:r>
                      <a:endParaRPr lang="ru-RU" sz="1800" b="0" dirty="0">
                        <a:solidFill>
                          <a:schemeClr val="tx1"/>
                        </a:solidFill>
                        <a:latin typeface="Calibri"/>
                        <a:ea typeface="Calibri"/>
                        <a:cs typeface="Times New Roman"/>
                      </a:endParaRPr>
                    </a:p>
                  </a:txBody>
                  <a:tcPr marL="68580" marR="68580" marT="0" marB="0">
                    <a:noFill/>
                  </a:tcPr>
                </a:tc>
              </a:tr>
              <a:tr h="0">
                <a:tc>
                  <a:txBody>
                    <a:bodyPr/>
                    <a:lstStyle/>
                    <a:p>
                      <a:pPr marL="342900" lvl="0" indent="-342900">
                        <a:lnSpc>
                          <a:spcPct val="107000"/>
                        </a:lnSpc>
                        <a:spcAft>
                          <a:spcPts val="0"/>
                        </a:spcAft>
                        <a:buFont typeface="+mj-lt"/>
                        <a:buNone/>
                      </a:pPr>
                      <a:r>
                        <a:rPr lang="en-US" sz="1800" b="0" dirty="0" smtClean="0">
                          <a:solidFill>
                            <a:schemeClr val="tx1"/>
                          </a:solidFill>
                          <a:latin typeface="Tw Cen MT" pitchFamily="34" charset="0"/>
                          <a:ea typeface="Calibri"/>
                          <a:cs typeface="Times New Roman"/>
                        </a:rPr>
                        <a:t>Subtype E. Pure </a:t>
                      </a:r>
                      <a:r>
                        <a:rPr lang="en-US" sz="1800" b="0" dirty="0">
                          <a:solidFill>
                            <a:schemeClr val="tx1"/>
                          </a:solidFill>
                          <a:latin typeface="Tw Cen MT" pitchFamily="34" charset="0"/>
                          <a:ea typeface="Calibri"/>
                          <a:cs typeface="Times New Roman"/>
                        </a:rPr>
                        <a:t>metaphor</a:t>
                      </a:r>
                      <a:endParaRPr lang="ru-RU" sz="1800" b="0" dirty="0">
                        <a:solidFill>
                          <a:schemeClr val="tx1"/>
                        </a:solidFill>
                        <a:latin typeface="Calibri"/>
                        <a:ea typeface="Calibri"/>
                        <a:cs typeface="Times New Roman"/>
                      </a:endParaRPr>
                    </a:p>
                  </a:txBody>
                  <a:tcPr marL="68580" marR="68580" marT="0" marB="0">
                    <a:noFill/>
                  </a:tcPr>
                </a:tc>
              </a:tr>
              <a:tr h="0">
                <a:tc>
                  <a:txBody>
                    <a:bodyPr/>
                    <a:lstStyle/>
                    <a:p>
                      <a:pPr>
                        <a:lnSpc>
                          <a:spcPct val="107000"/>
                        </a:lnSpc>
                        <a:spcAft>
                          <a:spcPts val="0"/>
                        </a:spcAft>
                      </a:pPr>
                      <a:r>
                        <a:rPr lang="en-US" sz="1800" b="0" dirty="0">
                          <a:solidFill>
                            <a:schemeClr val="tx1"/>
                          </a:solidFill>
                          <a:latin typeface="Tw Cen MT" pitchFamily="34" charset="0"/>
                          <a:ea typeface="Calibri"/>
                          <a:cs typeface="Times New Roman"/>
                        </a:rPr>
                        <a:t>A transfer that is carried out directly between two physical </a:t>
                      </a:r>
                      <a:r>
                        <a:rPr lang="en-US" sz="1800" b="0" dirty="0" smtClean="0">
                          <a:solidFill>
                            <a:schemeClr val="tx1"/>
                          </a:solidFill>
                          <a:latin typeface="Tw Cen MT" pitchFamily="34" charset="0"/>
                          <a:ea typeface="Calibri"/>
                          <a:cs typeface="Times New Roman"/>
                        </a:rPr>
                        <a:t>qualities that </a:t>
                      </a:r>
                      <a:r>
                        <a:rPr lang="en-US" sz="1800" b="0" dirty="0">
                          <a:solidFill>
                            <a:schemeClr val="tx1"/>
                          </a:solidFill>
                          <a:latin typeface="Tw Cen MT" pitchFamily="34" charset="0"/>
                          <a:ea typeface="Calibri"/>
                          <a:cs typeface="Times New Roman"/>
                        </a:rPr>
                        <a:t>belong to different sensory zones </a:t>
                      </a:r>
                      <a:r>
                        <a:rPr lang="en-US" sz="1800" b="0" dirty="0" smtClean="0">
                          <a:solidFill>
                            <a:schemeClr val="tx1"/>
                          </a:solidFill>
                          <a:latin typeface="Tw Cen MT" pitchFamily="34" charset="0"/>
                          <a:ea typeface="Calibri"/>
                          <a:cs typeface="Times New Roman"/>
                        </a:rPr>
                        <a:t>(</a:t>
                      </a:r>
                      <a:r>
                        <a:rPr lang="en-US" sz="1800" b="0" i="1" dirty="0" err="1" smtClean="0">
                          <a:solidFill>
                            <a:schemeClr val="tx1"/>
                          </a:solidFill>
                          <a:latin typeface="Tw Cen MT" pitchFamily="34" charset="0"/>
                          <a:ea typeface="Calibri"/>
                          <a:cs typeface="Times New Roman"/>
                        </a:rPr>
                        <a:t>priglushennyi</a:t>
                      </a:r>
                      <a:r>
                        <a:rPr lang="en-US" sz="1800" b="0" i="1" dirty="0" smtClean="0">
                          <a:solidFill>
                            <a:schemeClr val="tx1"/>
                          </a:solidFill>
                          <a:latin typeface="Tw Cen MT" pitchFamily="34" charset="0"/>
                          <a:ea typeface="Calibri"/>
                          <a:cs typeface="Times New Roman"/>
                        </a:rPr>
                        <a:t> </a:t>
                      </a:r>
                      <a:r>
                        <a:rPr lang="en-US" sz="1800" b="0" i="1" dirty="0" err="1" smtClean="0">
                          <a:solidFill>
                            <a:schemeClr val="tx1"/>
                          </a:solidFill>
                          <a:latin typeface="Tw Cen MT" pitchFamily="34" charset="0"/>
                          <a:ea typeface="Calibri"/>
                          <a:cs typeface="Times New Roman"/>
                        </a:rPr>
                        <a:t>svet</a:t>
                      </a:r>
                      <a:r>
                        <a:rPr lang="en-US" sz="1800" b="0" i="1" dirty="0" smtClean="0">
                          <a:solidFill>
                            <a:schemeClr val="tx1"/>
                          </a:solidFill>
                          <a:latin typeface="Tw Cen MT" pitchFamily="34" charset="0"/>
                          <a:ea typeface="Calibri"/>
                          <a:cs typeface="Times New Roman"/>
                        </a:rPr>
                        <a:t>  </a:t>
                      </a:r>
                      <a:r>
                        <a:rPr lang="en-US" sz="1800" b="0" i="0" dirty="0" smtClean="0">
                          <a:solidFill>
                            <a:schemeClr val="tx1"/>
                          </a:solidFill>
                          <a:latin typeface="Tw Cen MT" pitchFamily="34" charset="0"/>
                          <a:ea typeface="Calibri"/>
                          <a:cs typeface="Times New Roman"/>
                        </a:rPr>
                        <a:t>[</a:t>
                      </a:r>
                      <a:r>
                        <a:rPr lang="en-US" sz="1800" b="0" i="0" dirty="0" err="1" smtClean="0">
                          <a:solidFill>
                            <a:schemeClr val="tx1"/>
                          </a:solidFill>
                          <a:latin typeface="Tw Cen MT" pitchFamily="34" charset="0"/>
                          <a:ea typeface="Calibri"/>
                          <a:cs typeface="Times New Roman"/>
                        </a:rPr>
                        <a:t>rus</a:t>
                      </a:r>
                      <a:r>
                        <a:rPr lang="en-US" sz="1800" b="0" i="0" dirty="0" smtClean="0">
                          <a:solidFill>
                            <a:schemeClr val="tx1"/>
                          </a:solidFill>
                          <a:latin typeface="Tw Cen MT" pitchFamily="34" charset="0"/>
                          <a:ea typeface="Calibri"/>
                          <a:cs typeface="Times New Roman"/>
                        </a:rPr>
                        <a:t>]</a:t>
                      </a:r>
                      <a:r>
                        <a:rPr lang="en-US" sz="1800" b="0" i="0" baseline="0" dirty="0" smtClean="0">
                          <a:solidFill>
                            <a:schemeClr val="tx1"/>
                          </a:solidFill>
                          <a:latin typeface="Tw Cen MT" pitchFamily="34" charset="0"/>
                          <a:ea typeface="Calibri"/>
                          <a:cs typeface="Times New Roman"/>
                        </a:rPr>
                        <a:t> </a:t>
                      </a:r>
                      <a:r>
                        <a:rPr lang="en-US" sz="1800" b="0" dirty="0" smtClean="0">
                          <a:solidFill>
                            <a:schemeClr val="tx1"/>
                          </a:solidFill>
                          <a:latin typeface="Tw Cen MT" pitchFamily="34" charset="0"/>
                          <a:ea typeface="Calibri"/>
                          <a:cs typeface="Times New Roman"/>
                        </a:rPr>
                        <a:t>‘muffled light’, </a:t>
                      </a:r>
                      <a:r>
                        <a:rPr lang="en-US" sz="1800" b="0" i="1" dirty="0" err="1" smtClean="0">
                          <a:solidFill>
                            <a:schemeClr val="tx1"/>
                          </a:solidFill>
                          <a:latin typeface="Tw Cen MT" pitchFamily="34" charset="0"/>
                          <a:ea typeface="Calibri"/>
                          <a:cs typeface="Times New Roman"/>
                        </a:rPr>
                        <a:t>sapore</a:t>
                      </a:r>
                      <a:r>
                        <a:rPr lang="en-US" sz="1800" b="0" i="1" dirty="0" smtClean="0">
                          <a:solidFill>
                            <a:schemeClr val="tx1"/>
                          </a:solidFill>
                          <a:latin typeface="Tw Cen MT" pitchFamily="34" charset="0"/>
                          <a:ea typeface="Calibri"/>
                          <a:cs typeface="Times New Roman"/>
                        </a:rPr>
                        <a:t> </a:t>
                      </a:r>
                      <a:r>
                        <a:rPr lang="en-US" sz="1800" b="0" i="1" dirty="0" err="1" smtClean="0">
                          <a:solidFill>
                            <a:schemeClr val="tx1"/>
                          </a:solidFill>
                          <a:latin typeface="Tw Cen MT" pitchFamily="34" charset="0"/>
                          <a:ea typeface="Calibri"/>
                          <a:cs typeface="Times New Roman"/>
                        </a:rPr>
                        <a:t>acuto</a:t>
                      </a:r>
                      <a:r>
                        <a:rPr lang="en-US" sz="1800" b="0" i="1" dirty="0" smtClean="0">
                          <a:solidFill>
                            <a:schemeClr val="tx1"/>
                          </a:solidFill>
                          <a:latin typeface="Tw Cen MT" pitchFamily="34" charset="0"/>
                          <a:ea typeface="Calibri"/>
                          <a:cs typeface="Times New Roman"/>
                        </a:rPr>
                        <a:t>  </a:t>
                      </a:r>
                      <a:r>
                        <a:rPr lang="en-US" sz="1800" b="0" i="0" dirty="0" smtClean="0">
                          <a:solidFill>
                            <a:schemeClr val="tx1"/>
                          </a:solidFill>
                          <a:latin typeface="Tw Cen MT" pitchFamily="34" charset="0"/>
                          <a:ea typeface="Calibri"/>
                          <a:cs typeface="Times New Roman"/>
                        </a:rPr>
                        <a:t>[it] </a:t>
                      </a:r>
                      <a:r>
                        <a:rPr lang="en-US" sz="1800" b="0" dirty="0" smtClean="0">
                          <a:solidFill>
                            <a:schemeClr val="tx1"/>
                          </a:solidFill>
                          <a:latin typeface="Tw Cen MT" pitchFamily="34" charset="0"/>
                          <a:ea typeface="Calibri"/>
                          <a:cs typeface="Times New Roman"/>
                        </a:rPr>
                        <a:t>‘acute taste’).</a:t>
                      </a:r>
                    </a:p>
                    <a:p>
                      <a:pPr>
                        <a:lnSpc>
                          <a:spcPct val="107000"/>
                        </a:lnSpc>
                        <a:spcAft>
                          <a:spcPts val="0"/>
                        </a:spcAft>
                      </a:pPr>
                      <a:endParaRPr lang="ru-RU" sz="1800" b="0" dirty="0">
                        <a:solidFill>
                          <a:schemeClr val="tx1"/>
                        </a:solidFill>
                        <a:latin typeface="Calibri"/>
                        <a:ea typeface="Calibri"/>
                        <a:cs typeface="Times New Roman"/>
                      </a:endParaRPr>
                    </a:p>
                  </a:txBody>
                  <a:tcPr marL="68580" marR="68580" marT="0" marB="0">
                    <a:noFill/>
                  </a:tcPr>
                </a:tc>
              </a:tr>
              <a:tr h="0">
                <a:tc>
                  <a:txBody>
                    <a:bodyPr/>
                    <a:lstStyle/>
                    <a:p>
                      <a:pPr>
                        <a:lnSpc>
                          <a:spcPct val="107000"/>
                        </a:lnSpc>
                        <a:spcAft>
                          <a:spcPts val="0"/>
                        </a:spcAft>
                      </a:pPr>
                      <a:r>
                        <a:rPr lang="en-US" sz="1800" b="0" dirty="0">
                          <a:solidFill>
                            <a:schemeClr val="tx1"/>
                          </a:solidFill>
                          <a:latin typeface="Tw Cen MT" pitchFamily="34" charset="0"/>
                          <a:ea typeface="Calibri"/>
                          <a:cs typeface="Times New Roman"/>
                        </a:rPr>
                        <a:t>Transfers that create a relative meaning in the target zone (</a:t>
                      </a:r>
                      <a:r>
                        <a:rPr lang="en-US" sz="1800" b="0" dirty="0" err="1">
                          <a:solidFill>
                            <a:schemeClr val="tx1"/>
                          </a:solidFill>
                          <a:latin typeface="Tw Cen MT" pitchFamily="34" charset="0"/>
                          <a:ea typeface="Calibri"/>
                          <a:cs typeface="Times New Roman"/>
                        </a:rPr>
                        <a:t>legkaya</a:t>
                      </a:r>
                      <a:r>
                        <a:rPr lang="en-US" sz="1800" b="0" dirty="0">
                          <a:solidFill>
                            <a:schemeClr val="tx1"/>
                          </a:solidFill>
                          <a:latin typeface="Tw Cen MT" pitchFamily="34" charset="0"/>
                          <a:ea typeface="Calibri"/>
                          <a:cs typeface="Times New Roman"/>
                        </a:rPr>
                        <a:t> </a:t>
                      </a:r>
                      <a:r>
                        <a:rPr lang="en-US" sz="1800" b="0" dirty="0" err="1">
                          <a:solidFill>
                            <a:schemeClr val="tx1"/>
                          </a:solidFill>
                          <a:latin typeface="Tw Cen MT" pitchFamily="34" charset="0"/>
                          <a:ea typeface="Calibri"/>
                          <a:cs typeface="Times New Roman"/>
                        </a:rPr>
                        <a:t>muzyka</a:t>
                      </a:r>
                      <a:r>
                        <a:rPr lang="en-US" sz="1800" b="0" dirty="0">
                          <a:solidFill>
                            <a:schemeClr val="tx1"/>
                          </a:solidFill>
                          <a:latin typeface="Tw Cen MT" pitchFamily="34" charset="0"/>
                          <a:ea typeface="Calibri"/>
                          <a:cs typeface="Times New Roman"/>
                        </a:rPr>
                        <a:t> ‘light music’, voce </a:t>
                      </a:r>
                      <a:r>
                        <a:rPr lang="en-US" sz="1800" b="0" dirty="0" err="1">
                          <a:solidFill>
                            <a:schemeClr val="tx1"/>
                          </a:solidFill>
                          <a:latin typeface="Tw Cen MT" pitchFamily="34" charset="0"/>
                          <a:ea typeface="Calibri"/>
                          <a:cs typeface="Times New Roman"/>
                        </a:rPr>
                        <a:t>bianca</a:t>
                      </a:r>
                      <a:r>
                        <a:rPr lang="en-US" sz="1800" b="0" dirty="0">
                          <a:solidFill>
                            <a:schemeClr val="tx1"/>
                          </a:solidFill>
                          <a:latin typeface="Tw Cen MT" pitchFamily="34" charset="0"/>
                          <a:ea typeface="Calibri"/>
                          <a:cs typeface="Times New Roman"/>
                        </a:rPr>
                        <a:t> ‘white [female] voice’) were not taken into account in the research as relative meanings can be considered sensory </a:t>
                      </a:r>
                      <a:r>
                        <a:rPr lang="en-US" sz="1800" b="0" dirty="0" smtClean="0">
                          <a:solidFill>
                            <a:schemeClr val="tx1"/>
                          </a:solidFill>
                          <a:latin typeface="Tw Cen MT" pitchFamily="34" charset="0"/>
                          <a:ea typeface="Calibri"/>
                          <a:cs typeface="Times New Roman"/>
                        </a:rPr>
                        <a:t>ones</a:t>
                      </a:r>
                      <a:r>
                        <a:rPr lang="en-US" sz="1800" b="0" baseline="0" dirty="0" smtClean="0">
                          <a:solidFill>
                            <a:schemeClr val="tx1"/>
                          </a:solidFill>
                          <a:latin typeface="Tw Cen MT" pitchFamily="34" charset="0"/>
                          <a:ea typeface="Calibri"/>
                          <a:cs typeface="Times New Roman"/>
                        </a:rPr>
                        <a:t> only </a:t>
                      </a:r>
                      <a:r>
                        <a:rPr lang="en-US" sz="1800" b="0" dirty="0" smtClean="0">
                          <a:solidFill>
                            <a:schemeClr val="tx1"/>
                          </a:solidFill>
                          <a:latin typeface="Tw Cen MT" pitchFamily="34" charset="0"/>
                          <a:ea typeface="Calibri"/>
                          <a:cs typeface="Times New Roman"/>
                        </a:rPr>
                        <a:t>at </a:t>
                      </a:r>
                      <a:r>
                        <a:rPr lang="en-US" sz="1800" b="0" dirty="0">
                          <a:solidFill>
                            <a:schemeClr val="tx1"/>
                          </a:solidFill>
                          <a:latin typeface="Tw Cen MT" pitchFamily="34" charset="0"/>
                          <a:ea typeface="Calibri"/>
                          <a:cs typeface="Times New Roman"/>
                        </a:rPr>
                        <a:t>first </a:t>
                      </a:r>
                      <a:r>
                        <a:rPr lang="en-US" sz="1800" b="0" dirty="0" smtClean="0">
                          <a:solidFill>
                            <a:schemeClr val="tx1"/>
                          </a:solidFill>
                          <a:latin typeface="Tw Cen MT" pitchFamily="34" charset="0"/>
                          <a:ea typeface="Calibri"/>
                          <a:cs typeface="Times New Roman"/>
                        </a:rPr>
                        <a:t>sight. In</a:t>
                      </a:r>
                      <a:r>
                        <a:rPr lang="en-US" sz="1800" b="0" baseline="0" dirty="0" smtClean="0">
                          <a:solidFill>
                            <a:schemeClr val="tx1"/>
                          </a:solidFill>
                          <a:latin typeface="Tw Cen MT" pitchFamily="34" charset="0"/>
                          <a:ea typeface="Calibri"/>
                          <a:cs typeface="Times New Roman"/>
                        </a:rPr>
                        <a:t> the first place, t</a:t>
                      </a:r>
                      <a:r>
                        <a:rPr lang="en-US" sz="1800" b="0" dirty="0" smtClean="0">
                          <a:solidFill>
                            <a:schemeClr val="tx1"/>
                          </a:solidFill>
                          <a:latin typeface="Tw Cen MT" pitchFamily="34" charset="0"/>
                          <a:ea typeface="Calibri"/>
                          <a:cs typeface="Times New Roman"/>
                        </a:rPr>
                        <a:t>hey</a:t>
                      </a:r>
                      <a:r>
                        <a:rPr lang="en-US" sz="1800" b="0" baseline="0" dirty="0" smtClean="0">
                          <a:solidFill>
                            <a:schemeClr val="tx1"/>
                          </a:solidFill>
                          <a:latin typeface="Tw Cen MT" pitchFamily="34" charset="0"/>
                          <a:ea typeface="Calibri"/>
                          <a:cs typeface="Times New Roman"/>
                        </a:rPr>
                        <a:t> </a:t>
                      </a:r>
                      <a:r>
                        <a:rPr lang="en-US" sz="1800" b="0" dirty="0" smtClean="0">
                          <a:solidFill>
                            <a:schemeClr val="tx1"/>
                          </a:solidFill>
                          <a:latin typeface="Tw Cen MT" pitchFamily="34" charset="0"/>
                          <a:ea typeface="Calibri"/>
                          <a:cs typeface="Times New Roman"/>
                        </a:rPr>
                        <a:t>show </a:t>
                      </a:r>
                      <a:r>
                        <a:rPr lang="en-US" sz="1800" b="0" dirty="0">
                          <a:solidFill>
                            <a:schemeClr val="tx1"/>
                          </a:solidFill>
                          <a:latin typeface="Tw Cen MT" pitchFamily="34" charset="0"/>
                          <a:ea typeface="Calibri"/>
                          <a:cs typeface="Times New Roman"/>
                        </a:rPr>
                        <a:t>the relation of an object to a certain class (a female voice, </a:t>
                      </a:r>
                      <a:r>
                        <a:rPr lang="en-US" sz="1800" b="0" dirty="0" smtClean="0">
                          <a:solidFill>
                            <a:schemeClr val="tx1"/>
                          </a:solidFill>
                          <a:latin typeface="Tw Cen MT" pitchFamily="34" charset="0"/>
                          <a:ea typeface="Calibri"/>
                          <a:cs typeface="Times New Roman"/>
                        </a:rPr>
                        <a:t>not </a:t>
                      </a:r>
                      <a:r>
                        <a:rPr lang="en-US" sz="1800" b="0" dirty="0">
                          <a:solidFill>
                            <a:schemeClr val="tx1"/>
                          </a:solidFill>
                          <a:latin typeface="Tw Cen MT" pitchFamily="34" charset="0"/>
                          <a:ea typeface="Calibri"/>
                          <a:cs typeface="Times New Roman"/>
                        </a:rPr>
                        <a:t>a male </a:t>
                      </a:r>
                      <a:r>
                        <a:rPr lang="en-US" sz="1800" b="0" dirty="0" smtClean="0">
                          <a:solidFill>
                            <a:schemeClr val="tx1"/>
                          </a:solidFill>
                          <a:latin typeface="Tw Cen MT" pitchFamily="34" charset="0"/>
                          <a:ea typeface="Calibri"/>
                          <a:cs typeface="Times New Roman"/>
                        </a:rPr>
                        <a:t>one; </a:t>
                      </a:r>
                      <a:r>
                        <a:rPr lang="en-US" sz="1800" b="0" dirty="0">
                          <a:solidFill>
                            <a:schemeClr val="tx1"/>
                          </a:solidFill>
                          <a:latin typeface="Tw Cen MT" pitchFamily="34" charset="0"/>
                          <a:ea typeface="Calibri"/>
                          <a:cs typeface="Times New Roman"/>
                        </a:rPr>
                        <a:t>light music, not heavy music). </a:t>
                      </a:r>
                      <a:endParaRPr lang="ru-RU" sz="1800" b="0" dirty="0">
                        <a:solidFill>
                          <a:schemeClr val="tx1"/>
                        </a:solidFill>
                        <a:latin typeface="Calibri"/>
                        <a:ea typeface="Calibri"/>
                        <a:cs typeface="Times New Roman"/>
                      </a:endParaRPr>
                    </a:p>
                  </a:txBody>
                  <a:tcPr marL="68580" marR="68580" marT="0" marB="0">
                    <a:noFill/>
                  </a:tcPr>
                </a:tc>
              </a:tr>
            </a:tbl>
          </a:graphicData>
        </a:graphic>
      </p:graphicFrame>
      <p:pic>
        <p:nvPicPr>
          <p:cNvPr id="3" name="Рисунок 2"/>
          <p:cNvPicPr>
            <a:picLocks noChangeAspect="1"/>
          </p:cNvPicPr>
          <p:nvPr/>
        </p:nvPicPr>
        <p:blipFill>
          <a:blip r:embed="rId3" cstate="print"/>
          <a:stretch>
            <a:fillRect/>
          </a:stretch>
        </p:blipFill>
        <p:spPr>
          <a:xfrm>
            <a:off x="2178547" y="17107890"/>
            <a:ext cx="7200000" cy="1337989"/>
          </a:xfrm>
          <a:prstGeom prst="rect">
            <a:avLst/>
          </a:prstGeom>
        </p:spPr>
      </p:pic>
      <p:sp>
        <p:nvSpPr>
          <p:cNvPr id="9" name="TextBox 8"/>
          <p:cNvSpPr txBox="1"/>
          <p:nvPr/>
        </p:nvSpPr>
        <p:spPr>
          <a:xfrm>
            <a:off x="11160000" y="7200000"/>
            <a:ext cx="7200000" cy="3139321"/>
          </a:xfrm>
          <a:prstGeom prst="rect">
            <a:avLst/>
          </a:prstGeom>
          <a:noFill/>
        </p:spPr>
        <p:txBody>
          <a:bodyPr wrap="square" rtlCol="0">
            <a:spAutoFit/>
          </a:bodyPr>
          <a:lstStyle/>
          <a:p>
            <a:r>
              <a:rPr lang="en-US" sz="1800" dirty="0" smtClean="0"/>
              <a:t>Fig.2 shows a </a:t>
            </a:r>
            <a:r>
              <a:rPr lang="en-US" sz="1800" dirty="0" err="1" smtClean="0"/>
              <a:t>quantitive</a:t>
            </a:r>
            <a:r>
              <a:rPr lang="en-US" sz="1800" dirty="0" smtClean="0"/>
              <a:t> analysis of </a:t>
            </a:r>
            <a:r>
              <a:rPr lang="en-US" sz="1800" dirty="0" err="1" smtClean="0"/>
              <a:t>synaesthetic</a:t>
            </a:r>
            <a:r>
              <a:rPr lang="en-US" sz="1800" dirty="0" smtClean="0"/>
              <a:t> transfers in the Italian and Russian languages. The first column shows the total number of studied adjectives and, after a comma, the number of metaphor-productive adjectives for each sensor. Each Y axis line shows the number of transfers donated by the sensor to other sensors, while each X axis column shows the number of transfers received by the sensor from other sensors. The last column shows the total number of metaphors produced by each sensor and the last line shows the total number of metaphors received by each sensor. A figure before a slash shows the Italian data, while a figure after a slash shows the Russian data</a:t>
            </a:r>
            <a:r>
              <a:rPr lang="en-US" sz="1800" dirty="0" smtClean="0"/>
              <a:t>.</a:t>
            </a:r>
            <a:endParaRPr lang="ru-RU" sz="1800" dirty="0"/>
          </a:p>
        </p:txBody>
      </p:sp>
      <p:sp>
        <p:nvSpPr>
          <p:cNvPr id="6" name="Прямоугольник 5"/>
          <p:cNvSpPr/>
          <p:nvPr/>
        </p:nvSpPr>
        <p:spPr>
          <a:xfrm>
            <a:off x="20581883" y="34365702"/>
            <a:ext cx="7200000" cy="2369880"/>
          </a:xfrm>
          <a:prstGeom prst="rect">
            <a:avLst/>
          </a:prstGeom>
        </p:spPr>
        <p:txBody>
          <a:bodyPr wrap="square">
            <a:spAutoFit/>
          </a:bodyPr>
          <a:lstStyle/>
          <a:p>
            <a:endParaRPr lang="ru-RU" sz="1800" u="sng" dirty="0" smtClean="0"/>
          </a:p>
          <a:p>
            <a:r>
              <a:rPr lang="en-US" sz="4000" b="1" dirty="0" smtClean="0">
                <a:solidFill>
                  <a:srgbClr val="7030A0"/>
                </a:solidFill>
              </a:rPr>
              <a:t>Themes for future research</a:t>
            </a:r>
          </a:p>
          <a:p>
            <a:r>
              <a:rPr lang="en-US" sz="1800" dirty="0" smtClean="0"/>
              <a:t>The main trend of the future research is the study of languages belonging to other language families and cultural areas. A study of borrowings of </a:t>
            </a:r>
            <a:r>
              <a:rPr lang="en-US" sz="1800" dirty="0" err="1" smtClean="0"/>
              <a:t>synaesthetic</a:t>
            </a:r>
            <a:r>
              <a:rPr lang="en-US" sz="1800" dirty="0" smtClean="0"/>
              <a:t> metaphors could be also important, in this respect. The study of potential metaphors that haven’t become part of language usage but are considered possible by language speakers can be another theme.</a:t>
            </a:r>
            <a:endParaRPr lang="ru-RU" sz="1800" dirty="0"/>
          </a:p>
        </p:txBody>
      </p:sp>
      <p:sp>
        <p:nvSpPr>
          <p:cNvPr id="7" name="TextBox 6"/>
          <p:cNvSpPr txBox="1"/>
          <p:nvPr/>
        </p:nvSpPr>
        <p:spPr>
          <a:xfrm>
            <a:off x="20555147" y="27741753"/>
            <a:ext cx="7200000" cy="6586418"/>
          </a:xfrm>
          <a:prstGeom prst="rect">
            <a:avLst/>
          </a:prstGeom>
          <a:noFill/>
        </p:spPr>
        <p:txBody>
          <a:bodyPr wrap="square" rtlCol="0">
            <a:spAutoFit/>
          </a:bodyPr>
          <a:lstStyle/>
          <a:p>
            <a:r>
              <a:rPr lang="en-US" sz="4000" b="1" dirty="0" smtClean="0">
                <a:solidFill>
                  <a:srgbClr val="7030A0"/>
                </a:solidFill>
              </a:rPr>
              <a:t>Other </a:t>
            </a:r>
            <a:r>
              <a:rPr lang="en-US" sz="4000" b="1" dirty="0" err="1" smtClean="0">
                <a:solidFill>
                  <a:srgbClr val="7030A0"/>
                </a:solidFill>
              </a:rPr>
              <a:t>synaesthetic</a:t>
            </a:r>
            <a:r>
              <a:rPr lang="en-US" sz="4000" b="1" dirty="0" smtClean="0">
                <a:solidFill>
                  <a:srgbClr val="7030A0"/>
                </a:solidFill>
              </a:rPr>
              <a:t> types</a:t>
            </a:r>
            <a:endParaRPr lang="ru-RU" sz="4000" dirty="0" smtClean="0">
              <a:solidFill>
                <a:srgbClr val="7030A0"/>
              </a:solidFill>
            </a:endParaRPr>
          </a:p>
          <a:p>
            <a:r>
              <a:rPr lang="en-US" sz="1800" dirty="0" smtClean="0"/>
              <a:t>If we add other subtypes of </a:t>
            </a:r>
            <a:r>
              <a:rPr lang="en-US" sz="1800" dirty="0" err="1" smtClean="0"/>
              <a:t>synaesthesia</a:t>
            </a:r>
            <a:r>
              <a:rPr lang="en-US" sz="1800" dirty="0" smtClean="0"/>
              <a:t>, such as emotional metaphors and intensifiers we will see some violations of Williams’ hierarchy. For example, transfers from Taste Zone into Touch and Vision Zones become possible (high emotionality of gustatory sensations seems to be the reason). </a:t>
            </a:r>
            <a:endParaRPr lang="ru-RU" sz="1800" dirty="0" smtClean="0"/>
          </a:p>
          <a:p>
            <a:endParaRPr lang="en-US" sz="1800" b="1" dirty="0" smtClean="0"/>
          </a:p>
          <a:p>
            <a:r>
              <a:rPr lang="en-US" sz="4000" b="1" dirty="0" smtClean="0">
                <a:solidFill>
                  <a:srgbClr val="7030A0"/>
                </a:solidFill>
              </a:rPr>
              <a:t>Conclusions</a:t>
            </a:r>
            <a:endParaRPr lang="ru-RU" sz="4000" dirty="0" smtClean="0">
              <a:solidFill>
                <a:srgbClr val="7030A0"/>
              </a:solidFill>
            </a:endParaRPr>
          </a:p>
          <a:p>
            <a:r>
              <a:rPr lang="en-US" sz="1800" dirty="0" smtClean="0"/>
              <a:t>The case study of the Italian and Russian languages on the whole confirms the </a:t>
            </a:r>
            <a:r>
              <a:rPr lang="en-US" sz="1800" dirty="0" err="1" smtClean="0"/>
              <a:t>synaesthetic</a:t>
            </a:r>
            <a:r>
              <a:rPr lang="en-US" sz="1800" dirty="0" smtClean="0"/>
              <a:t> transfer patterns predicted by </a:t>
            </a:r>
            <a:r>
              <a:rPr lang="en-US" sz="1800" dirty="0" err="1" smtClean="0"/>
              <a:t>Ullmann</a:t>
            </a:r>
            <a:r>
              <a:rPr lang="en-US" sz="1800" dirty="0" smtClean="0"/>
              <a:t> and Williams. The idea of </a:t>
            </a:r>
            <a:r>
              <a:rPr lang="en-US" sz="1800" dirty="0" err="1" smtClean="0"/>
              <a:t>Lakoff</a:t>
            </a:r>
            <a:r>
              <a:rPr lang="en-US" sz="1800" dirty="0" smtClean="0"/>
              <a:t> and Johnson that simple, physical experience is the basis for complicated, cognitive metaphors could be an explanation. If we take physical experience alone, more primitive sensory qualities tend to become the source for transfers into more complex sensory zones. On the other hand, a high number of transfers into Smell and Pain Zones shows that the zones that lack their ‘own’ adjectives (and whose qualities are hard to </a:t>
            </a:r>
            <a:r>
              <a:rPr lang="en-US" sz="1800" dirty="0" err="1" smtClean="0"/>
              <a:t>verbalise</a:t>
            </a:r>
            <a:r>
              <a:rPr lang="en-US" sz="1800" dirty="0" smtClean="0"/>
              <a:t>) have to borrow them from other sensory zones. Similarities between the languages under study can be explained by the fact that they belong to the same cultural and linguistic area (the so-called Standard Average European), although Russian is not in its core. Data from other language families and linguistic areas are necessary to prove or disprove that the given hierarchy is not culturally determined, but it is a universal human feature.</a:t>
            </a:r>
            <a:endParaRPr lang="ru-RU" sz="1800" dirty="0" smtClean="0"/>
          </a:p>
        </p:txBody>
      </p:sp>
      <p:sp>
        <p:nvSpPr>
          <p:cNvPr id="10" name="TextBox 9"/>
          <p:cNvSpPr txBox="1"/>
          <p:nvPr/>
        </p:nvSpPr>
        <p:spPr>
          <a:xfrm>
            <a:off x="20160000" y="7200000"/>
            <a:ext cx="7632848" cy="5632311"/>
          </a:xfrm>
          <a:prstGeom prst="rect">
            <a:avLst/>
          </a:prstGeom>
          <a:noFill/>
        </p:spPr>
        <p:txBody>
          <a:bodyPr wrap="square" rtlCol="0">
            <a:spAutoFit/>
          </a:bodyPr>
          <a:lstStyle/>
          <a:p>
            <a:r>
              <a:rPr lang="en-US" sz="1800" dirty="0" smtClean="0"/>
              <a:t>The languages showed similarities on the lexeme level, too. The list of the most productive adjectives in both languages is almost identical: </a:t>
            </a:r>
            <a:r>
              <a:rPr lang="en-US" sz="1800" i="1" dirty="0" err="1" smtClean="0"/>
              <a:t>acuto</a:t>
            </a:r>
            <a:r>
              <a:rPr lang="en-US" sz="1800" i="1" dirty="0" smtClean="0"/>
              <a:t>, </a:t>
            </a:r>
            <a:r>
              <a:rPr lang="en-US" sz="1800" i="1" dirty="0" err="1" smtClean="0"/>
              <a:t>ostryi</a:t>
            </a:r>
            <a:r>
              <a:rPr lang="en-US" sz="1800" dirty="0" smtClean="0"/>
              <a:t> ‘acute’, </a:t>
            </a:r>
            <a:r>
              <a:rPr lang="en-US" sz="1800" i="1" dirty="0" err="1" smtClean="0"/>
              <a:t>leggero</a:t>
            </a:r>
            <a:r>
              <a:rPr lang="en-US" sz="1800" i="1" dirty="0" smtClean="0"/>
              <a:t>, </a:t>
            </a:r>
            <a:r>
              <a:rPr lang="en-US" sz="1800" i="1" dirty="0" err="1" smtClean="0"/>
              <a:t>lyogkiy</a:t>
            </a:r>
            <a:r>
              <a:rPr lang="en-US" sz="1800" i="1" dirty="0" smtClean="0"/>
              <a:t> </a:t>
            </a:r>
            <a:r>
              <a:rPr lang="en-US" sz="1800" dirty="0" smtClean="0"/>
              <a:t>‘light’, </a:t>
            </a:r>
            <a:r>
              <a:rPr lang="en-US" sz="1800" i="1" dirty="0" err="1" smtClean="0"/>
              <a:t>pesante</a:t>
            </a:r>
            <a:r>
              <a:rPr lang="en-US" sz="1800" i="1" dirty="0" smtClean="0"/>
              <a:t>, </a:t>
            </a:r>
            <a:r>
              <a:rPr lang="en-US" sz="1800" i="1" dirty="0" err="1" smtClean="0"/>
              <a:t>tyazhelyi</a:t>
            </a:r>
            <a:r>
              <a:rPr lang="en-US" sz="1800" i="1" dirty="0" smtClean="0"/>
              <a:t> </a:t>
            </a:r>
            <a:r>
              <a:rPr lang="en-US" sz="1800" dirty="0" smtClean="0"/>
              <a:t>‘heavy’, </a:t>
            </a:r>
            <a:r>
              <a:rPr lang="en-US" sz="1800" i="1" dirty="0" err="1" smtClean="0"/>
              <a:t>duro</a:t>
            </a:r>
            <a:r>
              <a:rPr lang="en-US" sz="1800" i="1" dirty="0" smtClean="0"/>
              <a:t>, </a:t>
            </a:r>
            <a:r>
              <a:rPr lang="en-US" sz="1800" i="1" dirty="0" err="1" smtClean="0"/>
              <a:t>zhostkiy</a:t>
            </a:r>
            <a:r>
              <a:rPr lang="en-US" sz="1800" i="1" dirty="0" smtClean="0"/>
              <a:t> </a:t>
            </a:r>
            <a:r>
              <a:rPr lang="en-US" sz="1800" dirty="0" smtClean="0"/>
              <a:t>‘hard’, </a:t>
            </a:r>
            <a:r>
              <a:rPr lang="en-US" sz="1800" i="1" dirty="0" err="1" smtClean="0"/>
              <a:t>morbido</a:t>
            </a:r>
            <a:r>
              <a:rPr lang="en-US" sz="1800" i="1" dirty="0" smtClean="0"/>
              <a:t>, </a:t>
            </a:r>
            <a:r>
              <a:rPr lang="en-US" sz="1800" i="1" dirty="0" err="1" smtClean="0"/>
              <a:t>myagkiy</a:t>
            </a:r>
            <a:r>
              <a:rPr lang="en-US" sz="1800" i="1" dirty="0" smtClean="0"/>
              <a:t> </a:t>
            </a:r>
            <a:r>
              <a:rPr lang="en-US" sz="1800" dirty="0" smtClean="0"/>
              <a:t>‘soft’, </a:t>
            </a:r>
            <a:r>
              <a:rPr lang="en-US" sz="1800" i="1" dirty="0" err="1" smtClean="0"/>
              <a:t>tenero</a:t>
            </a:r>
            <a:r>
              <a:rPr lang="en-US" sz="1800" i="1" dirty="0" smtClean="0"/>
              <a:t>, </a:t>
            </a:r>
            <a:r>
              <a:rPr lang="en-US" sz="1800" i="1" dirty="0" err="1" smtClean="0"/>
              <a:t>nezhnyi</a:t>
            </a:r>
            <a:r>
              <a:rPr lang="en-US" sz="1800" i="1" dirty="0" smtClean="0"/>
              <a:t> </a:t>
            </a:r>
            <a:r>
              <a:rPr lang="en-US" sz="1800" dirty="0" smtClean="0"/>
              <a:t>‘tender’ in both languages </a:t>
            </a:r>
            <a:r>
              <a:rPr lang="ru-RU" sz="1800" dirty="0" smtClean="0"/>
              <a:t>и</a:t>
            </a:r>
            <a:r>
              <a:rPr lang="en-US" sz="1800" dirty="0" smtClean="0"/>
              <a:t> </a:t>
            </a:r>
            <a:r>
              <a:rPr lang="en-US" sz="1800" i="1" dirty="0" smtClean="0"/>
              <a:t>dolce</a:t>
            </a:r>
            <a:r>
              <a:rPr lang="en-US" sz="1800" dirty="0" smtClean="0"/>
              <a:t> ‘sweet’ only in Italian. These adjectives account for 36 </a:t>
            </a:r>
            <a:r>
              <a:rPr lang="en-US" sz="1800" dirty="0" err="1" smtClean="0"/>
              <a:t>synaesthetic</a:t>
            </a:r>
            <a:r>
              <a:rPr lang="en-US" sz="1800" dirty="0" smtClean="0"/>
              <a:t> meanings in Italian and 33 meanings in Russian. The Russian lexeme </a:t>
            </a:r>
            <a:r>
              <a:rPr lang="en-US" sz="1800" dirty="0" err="1" smtClean="0"/>
              <a:t>yarkiy</a:t>
            </a:r>
            <a:r>
              <a:rPr lang="en-US" sz="1800" dirty="0" smtClean="0"/>
              <a:t> ‘bright’ is of interest as it produces three figurative meanings and doesn’t have an analogue in the Italian language.</a:t>
            </a:r>
          </a:p>
          <a:p>
            <a:endParaRPr lang="en-US" sz="1800" dirty="0" smtClean="0"/>
          </a:p>
          <a:p>
            <a:r>
              <a:rPr lang="en-US" sz="1800" dirty="0" smtClean="0"/>
              <a:t>In order to compare our results with other studies the used zones were united into the groups corresponding to the traditional senses (with Pain). Fig.6 shows the direction of </a:t>
            </a:r>
            <a:r>
              <a:rPr lang="en-US" sz="1800" dirty="0" err="1" smtClean="0"/>
              <a:t>synaesthetic</a:t>
            </a:r>
            <a:r>
              <a:rPr lang="en-US" sz="1800" dirty="0" smtClean="0"/>
              <a:t> transfers.</a:t>
            </a:r>
          </a:p>
          <a:p>
            <a:r>
              <a:rPr lang="en-US" sz="1800" dirty="0" smtClean="0"/>
              <a:t>The diagram confirms almost all patterns predicted by </a:t>
            </a:r>
            <a:r>
              <a:rPr lang="en-US" sz="1800" dirty="0" err="1" smtClean="0"/>
              <a:t>Ullmann</a:t>
            </a:r>
            <a:r>
              <a:rPr lang="en-US" sz="1800" dirty="0" smtClean="0"/>
              <a:t> and Williams, however, Vision Zone donates metaphors to Taste Zone, contrary to Williams’ hierarchy (thanks to the Russian lexemes </a:t>
            </a:r>
            <a:r>
              <a:rPr lang="en-US" sz="1800" i="1" dirty="0" err="1" smtClean="0"/>
              <a:t>yarkiy</a:t>
            </a:r>
            <a:r>
              <a:rPr lang="en-US" sz="1800" dirty="0" smtClean="0"/>
              <a:t> ‘bright’ and </a:t>
            </a:r>
            <a:r>
              <a:rPr lang="en-US" sz="1800" i="1" dirty="0" err="1" smtClean="0"/>
              <a:t>yasnyi</a:t>
            </a:r>
            <a:r>
              <a:rPr lang="en-US" sz="1800" i="1" dirty="0" smtClean="0"/>
              <a:t>  </a:t>
            </a:r>
            <a:r>
              <a:rPr lang="en-US" sz="1800" dirty="0" smtClean="0"/>
              <a:t>‘clear’ and the Italian adjective </a:t>
            </a:r>
            <a:r>
              <a:rPr lang="en-US" sz="1800" i="1" dirty="0" err="1" smtClean="0"/>
              <a:t>chiaro</a:t>
            </a:r>
            <a:r>
              <a:rPr lang="en-US" sz="1800" i="1" dirty="0" smtClean="0"/>
              <a:t> </a:t>
            </a:r>
            <a:r>
              <a:rPr lang="en-US" sz="1800" dirty="0" smtClean="0"/>
              <a:t>‘clear’). Other deviations are sporadic and are found only in one language and hence can be treated as exceptions. In particular, the adjective </a:t>
            </a:r>
            <a:r>
              <a:rPr lang="en-US" sz="1800" i="1" dirty="0" smtClean="0"/>
              <a:t>dolce</a:t>
            </a:r>
            <a:r>
              <a:rPr lang="en-US" sz="1800" dirty="0" smtClean="0"/>
              <a:t> ‘sweet’ in Italian can denote pain and tactile sensations, and the adjective </a:t>
            </a:r>
            <a:r>
              <a:rPr lang="en-US" sz="1800" i="1" dirty="0" err="1" smtClean="0"/>
              <a:t>arguto</a:t>
            </a:r>
            <a:r>
              <a:rPr lang="en-US" sz="1800" dirty="0" smtClean="0"/>
              <a:t> ‘shrill’ can denote gustatory and olfactory ones (another proof that we deal with an exception here is that its historically first meaning was ‘acute’)</a:t>
            </a:r>
            <a:endParaRPr lang="ru-RU" sz="1800" dirty="0"/>
          </a:p>
        </p:txBody>
      </p:sp>
      <p:graphicFrame>
        <p:nvGraphicFramePr>
          <p:cNvPr id="16" name="Диаграмма 15"/>
          <p:cNvGraphicFramePr/>
          <p:nvPr>
            <p:extLst>
              <p:ext uri="{D42A27DB-BD31-4B8C-83A1-F6EECF244321}">
                <p14:modId xmlns:p14="http://schemas.microsoft.com/office/powerpoint/2010/main" val="3178811304"/>
              </p:ext>
            </p:extLst>
          </p:nvPr>
        </p:nvGraphicFramePr>
        <p:xfrm>
          <a:off x="20108978" y="22847319"/>
          <a:ext cx="7920000" cy="3879318"/>
        </p:xfrm>
        <a:graphic>
          <a:graphicData uri="http://schemas.openxmlformats.org/drawingml/2006/chart">
            <c:chart xmlns:c="http://schemas.openxmlformats.org/drawingml/2006/chart" xmlns:r="http://schemas.openxmlformats.org/officeDocument/2006/relationships" r:id="rId4"/>
          </a:graphicData>
        </a:graphic>
      </p:graphicFrame>
      <p:sp>
        <p:nvSpPr>
          <p:cNvPr id="17" name="TextBox 16"/>
          <p:cNvSpPr txBox="1"/>
          <p:nvPr/>
        </p:nvSpPr>
        <p:spPr>
          <a:xfrm>
            <a:off x="11863623" y="37318030"/>
            <a:ext cx="184731" cy="1354217"/>
          </a:xfrm>
          <a:prstGeom prst="rect">
            <a:avLst/>
          </a:prstGeom>
          <a:noFill/>
        </p:spPr>
        <p:txBody>
          <a:bodyPr wrap="none" rtlCol="0">
            <a:spAutoFit/>
          </a:bodyPr>
          <a:lstStyle/>
          <a:p>
            <a:endParaRPr lang="ru-RU" dirty="0"/>
          </a:p>
        </p:txBody>
      </p:sp>
      <p:graphicFrame>
        <p:nvGraphicFramePr>
          <p:cNvPr id="21" name="Таблица 20"/>
          <p:cNvGraphicFramePr>
            <a:graphicFrameLocks noGrp="1"/>
          </p:cNvGraphicFramePr>
          <p:nvPr>
            <p:extLst>
              <p:ext uri="{D42A27DB-BD31-4B8C-83A1-F6EECF244321}">
                <p14:modId xmlns:p14="http://schemas.microsoft.com/office/powerpoint/2010/main" val="3814171765"/>
              </p:ext>
            </p:extLst>
          </p:nvPr>
        </p:nvGraphicFramePr>
        <p:xfrm>
          <a:off x="10440000" y="37318030"/>
          <a:ext cx="9282554" cy="2925410"/>
        </p:xfrm>
        <a:graphic>
          <a:graphicData uri="http://schemas.openxmlformats.org/drawingml/2006/table">
            <a:tbl>
              <a:tblPr firstRow="1" firstCol="1" bandRow="1"/>
              <a:tblGrid>
                <a:gridCol w="717815"/>
                <a:gridCol w="1148503"/>
                <a:gridCol w="1086746"/>
                <a:gridCol w="816560"/>
                <a:gridCol w="816560"/>
                <a:gridCol w="613570"/>
                <a:gridCol w="698681"/>
                <a:gridCol w="789596"/>
                <a:gridCol w="789596"/>
                <a:gridCol w="1220285"/>
                <a:gridCol w="584642"/>
              </a:tblGrid>
              <a:tr h="576064">
                <a:tc>
                  <a:txBody>
                    <a:bodyPr/>
                    <a:lstStyle/>
                    <a:p>
                      <a:pPr>
                        <a:lnSpc>
                          <a:spcPct val="115000"/>
                        </a:lnSpc>
                        <a:spcAft>
                          <a:spcPts val="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dirty="0" smtClean="0">
                          <a:effectLst/>
                          <a:latin typeface="Calibri" panose="020F0502020204030204" pitchFamily="34" charset="0"/>
                          <a:ea typeface="Calibri" panose="020F0502020204030204" pitchFamily="34" charset="0"/>
                          <a:cs typeface="Times New Roman" panose="02020603050405020304" pitchFamily="18" charset="0"/>
                        </a:rPr>
                        <a:t>Dimension</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effectLst/>
                          <a:latin typeface="Calibri" panose="020F0502020204030204" pitchFamily="34" charset="0"/>
                          <a:ea typeface="Calibri" panose="020F0502020204030204" pitchFamily="34" charset="0"/>
                          <a:cs typeface="Times New Roman" panose="02020603050405020304" pitchFamily="18" charset="0"/>
                        </a:rPr>
                        <a:t>Colour &amp;Light</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dirty="0" smtClean="0">
                          <a:effectLst/>
                          <a:latin typeface="Calibri" panose="020F0502020204030204" pitchFamily="34" charset="0"/>
                          <a:ea typeface="Calibri" panose="020F0502020204030204" pitchFamily="34" charset="0"/>
                          <a:cs typeface="Times New Roman" panose="02020603050405020304" pitchFamily="18" charset="0"/>
                        </a:rPr>
                        <a:t>Sound</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dirty="0" smtClean="0">
                          <a:effectLst/>
                          <a:latin typeface="Calibri" panose="020F0502020204030204" pitchFamily="34" charset="0"/>
                          <a:ea typeface="Calibri" panose="020F0502020204030204" pitchFamily="34" charset="0"/>
                          <a:cs typeface="Times New Roman" panose="02020603050405020304" pitchFamily="18" charset="0"/>
                        </a:rPr>
                        <a:t>Taste</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dirty="0" smtClean="0">
                          <a:effectLst/>
                          <a:latin typeface="Calibri" panose="020F0502020204030204" pitchFamily="34" charset="0"/>
                          <a:ea typeface="Calibri" panose="020F0502020204030204" pitchFamily="34" charset="0"/>
                          <a:cs typeface="Times New Roman" panose="02020603050405020304" pitchFamily="18" charset="0"/>
                        </a:rPr>
                        <a:t>Smell</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dirty="0" smtClean="0">
                          <a:effectLst/>
                          <a:latin typeface="Calibri" panose="020F0502020204030204" pitchFamily="34" charset="0"/>
                          <a:ea typeface="Calibri" panose="020F0502020204030204" pitchFamily="34" charset="0"/>
                          <a:cs typeface="Times New Roman" panose="02020603050405020304" pitchFamily="18" charset="0"/>
                        </a:rPr>
                        <a:t>Touch</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dirty="0" smtClean="0">
                          <a:effectLst/>
                          <a:latin typeface="Calibri" panose="020F0502020204030204" pitchFamily="34" charset="0"/>
                          <a:ea typeface="Calibri" panose="020F0502020204030204" pitchFamily="34" charset="0"/>
                          <a:cs typeface="Times New Roman" panose="02020603050405020304" pitchFamily="18" charset="0"/>
                        </a:rPr>
                        <a:t>Weight</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dirty="0" smtClean="0">
                          <a:effectLst/>
                          <a:latin typeface="Calibri" panose="020F0502020204030204" pitchFamily="34" charset="0"/>
                          <a:ea typeface="Calibri" panose="020F0502020204030204" pitchFamily="34" charset="0"/>
                          <a:cs typeface="Times New Roman" panose="02020603050405020304" pitchFamily="18" charset="0"/>
                        </a:rPr>
                        <a:t>Temperature</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effectLst/>
                          <a:latin typeface="Calibri" panose="020F0502020204030204" pitchFamily="34" charset="0"/>
                          <a:ea typeface="Calibri" panose="020F0502020204030204" pitchFamily="34" charset="0"/>
                          <a:cs typeface="Times New Roman" panose="02020603050405020304" pitchFamily="18" charset="0"/>
                        </a:rPr>
                        <a:t>Pain</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rowSpan="3">
                  <a:txBody>
                    <a:bodyPr/>
                    <a:lstStyle/>
                    <a:p>
                      <a:pPr marL="71755" marR="71755" algn="ctr">
                        <a:lnSpc>
                          <a:spcPct val="115000"/>
                        </a:lnSpc>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RUSSIAN</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Donor</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a:t>
                      </a:r>
                      <a:r>
                        <a:rPr lang="en-US"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16</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1568">
                <a:tc vMerge="1">
                  <a:txBody>
                    <a:bodyPr/>
                    <a:lstStyle/>
                    <a:p>
                      <a:endParaRPr lang="ru-RU"/>
                    </a:p>
                  </a:txBody>
                  <a:tcPr/>
                </a:tc>
                <a:tc>
                  <a:txBody>
                    <a:bodyPr/>
                    <a:lstStyle/>
                    <a:p>
                      <a:pPr>
                        <a:lnSpc>
                          <a:spcPct val="115000"/>
                        </a:lnSpc>
                        <a:spcAft>
                          <a:spcPts val="0"/>
                        </a:spcAft>
                      </a:pPr>
                      <a:r>
                        <a:rPr lang="en-US"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Recipient</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a:t>
                      </a:r>
                      <a:r>
                        <a:rPr lang="en-US"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29</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a:t>
                      </a:r>
                      <a:r>
                        <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1088">
                <a:tc vMerge="1">
                  <a:txBody>
                    <a:bodyPr/>
                    <a:lstStyle/>
                    <a:p>
                      <a:endParaRPr lang="ru-RU"/>
                    </a:p>
                  </a:txBody>
                  <a:tcPr/>
                </a:tc>
                <a:tc>
                  <a:txBody>
                    <a:bodyPr/>
                    <a:lstStyle/>
                    <a:p>
                      <a:pPr>
                        <a:lnSpc>
                          <a:spcPct val="115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ct val="115000"/>
                        </a:lnSpc>
                        <a:spcAft>
                          <a:spcPts val="0"/>
                        </a:spcAft>
                      </a:pPr>
                      <a:r>
                        <a:rPr lang="en-US" sz="2000" smtClean="0">
                          <a:effectLst/>
                          <a:latin typeface="Calibri" panose="020F0502020204030204" pitchFamily="34" charset="0"/>
                          <a:ea typeface="Calibri" panose="020F0502020204030204" pitchFamily="34" charset="0"/>
                          <a:cs typeface="Times New Roman" panose="02020603050405020304" pitchFamily="18" charset="0"/>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15000"/>
                        </a:lnSpc>
                        <a:spcAft>
                          <a:spcPts val="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15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15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15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ct val="115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ct val="115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ct val="115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r>
              <a:tr h="0">
                <a:tc rowSpan="3">
                  <a:txBody>
                    <a:bodyPr/>
                    <a:lstStyle/>
                    <a:p>
                      <a:pPr marL="71755" marR="71755" algn="ctr">
                        <a:lnSpc>
                          <a:spcPct val="115000"/>
                        </a:lnSpc>
                        <a:spcAft>
                          <a:spcPts val="0"/>
                        </a:spcAft>
                      </a:pPr>
                      <a:r>
                        <a:rPr lang="en-US" sz="2000">
                          <a:effectLst/>
                          <a:latin typeface="Calibri" panose="020F0502020204030204" pitchFamily="34" charset="0"/>
                          <a:ea typeface="Calibri" panose="020F0502020204030204" pitchFamily="34" charset="0"/>
                          <a:cs typeface="Times New Roman" panose="02020603050405020304" pitchFamily="18" charset="0"/>
                        </a:rPr>
                        <a:t>ITALIAN</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Donor</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28</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a:t>
                      </a:r>
                      <a:r>
                        <a:rPr lang="ru-RU"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34</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xBody>
                    <a:bodyPr/>
                    <a:lstStyle/>
                    <a:p>
                      <a:endParaRPr lang="ru-RU"/>
                    </a:p>
                  </a:txBody>
                  <a:tcPr/>
                </a:tc>
                <a:tc>
                  <a:txBody>
                    <a:bodyPr/>
                    <a:lstStyle/>
                    <a:p>
                      <a:pPr algn="l">
                        <a:lnSpc>
                          <a:spcPct val="115000"/>
                        </a:lnSpc>
                        <a:spcAft>
                          <a:spcPts val="0"/>
                        </a:spcAft>
                      </a:pPr>
                      <a:r>
                        <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Recipient</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a:t>
                      </a:r>
                      <a:r>
                        <a:rPr lang="en-US"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38</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14</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16</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130">
                <a:tc vMerge="1">
                  <a:txBody>
                    <a:bodyPr/>
                    <a:lstStyle/>
                    <a:p>
                      <a:endParaRPr lang="ru-RU"/>
                    </a:p>
                  </a:txBody>
                  <a:tcPr/>
                </a:tc>
                <a:tc>
                  <a:txBody>
                    <a:bodyPr/>
                    <a:lstStyle/>
                    <a:p>
                      <a:pPr>
                        <a:lnSpc>
                          <a:spcPct val="115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nSpc>
                          <a:spcPct val="115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nSpc>
                          <a:spcPct val="115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nSpc>
                          <a:spcPct val="115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15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nSpc>
                          <a:spcPct val="115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nSpc>
                          <a:spcPct val="115000"/>
                        </a:lnSpc>
                        <a:spcAft>
                          <a:spcPts val="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nSpc>
                          <a:spcPct val="115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15000"/>
                        </a:lnSpc>
                        <a:spcAft>
                          <a:spcPts val="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r>
            </a:tbl>
          </a:graphicData>
        </a:graphic>
      </p:graphicFrame>
      <p:sp>
        <p:nvSpPr>
          <p:cNvPr id="26" name="TextBox 25"/>
          <p:cNvSpPr txBox="1"/>
          <p:nvPr/>
        </p:nvSpPr>
        <p:spPr>
          <a:xfrm>
            <a:off x="10675491" y="41053497"/>
            <a:ext cx="184731" cy="1354217"/>
          </a:xfrm>
          <a:prstGeom prst="rect">
            <a:avLst/>
          </a:prstGeom>
          <a:noFill/>
        </p:spPr>
        <p:txBody>
          <a:bodyPr wrap="none" rtlCol="0">
            <a:spAutoFit/>
          </a:bodyPr>
          <a:lstStyle/>
          <a:p>
            <a:endParaRPr lang="ru-RU" dirty="0"/>
          </a:p>
        </p:txBody>
      </p:sp>
      <p:sp>
        <p:nvSpPr>
          <p:cNvPr id="27" name="Прямоугольник 26"/>
          <p:cNvSpPr/>
          <p:nvPr/>
        </p:nvSpPr>
        <p:spPr>
          <a:xfrm>
            <a:off x="20592848" y="36849682"/>
            <a:ext cx="7200000" cy="4308872"/>
          </a:xfrm>
          <a:prstGeom prst="rect">
            <a:avLst/>
          </a:prstGeom>
        </p:spPr>
        <p:txBody>
          <a:bodyPr wrap="square">
            <a:spAutoFit/>
          </a:bodyPr>
          <a:lstStyle/>
          <a:p>
            <a:r>
              <a:rPr lang="en-GB" sz="4000" b="1" dirty="0">
                <a:solidFill>
                  <a:srgbClr val="7030A0"/>
                </a:solidFill>
              </a:rPr>
              <a:t>References</a:t>
            </a:r>
          </a:p>
          <a:p>
            <a:r>
              <a:rPr lang="en-GB" sz="1800" dirty="0" smtClean="0"/>
              <a:t>1.Ullmann</a:t>
            </a:r>
            <a:r>
              <a:rPr lang="en-GB" sz="1800" dirty="0"/>
              <a:t>, Stephen 1951. The Principles of </a:t>
            </a:r>
            <a:r>
              <a:rPr lang="en-GB" sz="1800" dirty="0" err="1" smtClean="0"/>
              <a:t>Semantics.Glasgow:Jackson</a:t>
            </a:r>
            <a:r>
              <a:rPr lang="en-GB" sz="1800" dirty="0"/>
              <a:t>, Son &amp; Company.</a:t>
            </a:r>
          </a:p>
          <a:p>
            <a:r>
              <a:rPr lang="en-GB" sz="1800" dirty="0" smtClean="0"/>
              <a:t>2. </a:t>
            </a:r>
            <a:r>
              <a:rPr lang="en-GB" sz="1800" dirty="0" err="1" smtClean="0"/>
              <a:t>Viberg</a:t>
            </a:r>
            <a:r>
              <a:rPr lang="en-GB" sz="1800" dirty="0"/>
              <a:t>, Ake1983. “The verbs of perception: a typological </a:t>
            </a:r>
            <a:r>
              <a:rPr lang="en-GB" sz="1800" dirty="0" err="1"/>
              <a:t>study.”Linguistics</a:t>
            </a:r>
            <a:r>
              <a:rPr lang="en-GB" sz="1800" dirty="0"/>
              <a:t> 21, 123-162.</a:t>
            </a:r>
          </a:p>
          <a:p>
            <a:r>
              <a:rPr lang="en-GB" sz="1800" dirty="0" smtClean="0"/>
              <a:t>3. Williams</a:t>
            </a:r>
            <a:r>
              <a:rPr lang="en-GB" sz="1800" dirty="0"/>
              <a:t>, Joseph M. 1976. “</a:t>
            </a:r>
            <a:r>
              <a:rPr lang="en-GB" sz="1800" dirty="0" err="1"/>
              <a:t>SynaestheticAdjectives</a:t>
            </a:r>
            <a:r>
              <a:rPr lang="en-GB" sz="1800" dirty="0"/>
              <a:t>: A Possible Law of Semantic </a:t>
            </a:r>
            <a:r>
              <a:rPr lang="en-GB" sz="1800" dirty="0" err="1"/>
              <a:t>Change.”Language</a:t>
            </a:r>
            <a:r>
              <a:rPr lang="en-GB" sz="1800" dirty="0"/>
              <a:t> 52(2), 461-478.</a:t>
            </a:r>
          </a:p>
          <a:p>
            <a:r>
              <a:rPr lang="en-GB" sz="1800" dirty="0" smtClean="0"/>
              <a:t>4. </a:t>
            </a:r>
            <a:r>
              <a:rPr lang="en-US" sz="1800" dirty="0" err="1" smtClean="0"/>
              <a:t>Stepanyan</a:t>
            </a:r>
            <a:r>
              <a:rPr lang="ru-RU" sz="1800" dirty="0" smtClean="0"/>
              <a:t>, Т.</a:t>
            </a:r>
            <a:r>
              <a:rPr lang="en-US" sz="1800" dirty="0" smtClean="0"/>
              <a:t> </a:t>
            </a:r>
            <a:r>
              <a:rPr lang="ru-RU" sz="1800" dirty="0" smtClean="0"/>
              <a:t>1987</a:t>
            </a:r>
            <a:r>
              <a:rPr lang="en-US" sz="1800" dirty="0" smtClean="0"/>
              <a:t>. </a:t>
            </a:r>
            <a:r>
              <a:rPr lang="en-US" sz="1800" dirty="0" err="1" smtClean="0"/>
              <a:t>Sinesteticheskie</a:t>
            </a:r>
            <a:r>
              <a:rPr lang="en-US" sz="1800" dirty="0" smtClean="0"/>
              <a:t> </a:t>
            </a:r>
            <a:r>
              <a:rPr lang="en-US" sz="1800" dirty="0" err="1" smtClean="0"/>
              <a:t>metafory</a:t>
            </a:r>
            <a:r>
              <a:rPr lang="en-US" sz="1800" dirty="0" smtClean="0"/>
              <a:t> </a:t>
            </a:r>
            <a:r>
              <a:rPr lang="en-US" sz="1800" dirty="0" err="1" smtClean="0"/>
              <a:t>russkogo</a:t>
            </a:r>
            <a:r>
              <a:rPr lang="en-US" sz="1800" dirty="0" smtClean="0"/>
              <a:t> </a:t>
            </a:r>
            <a:r>
              <a:rPr lang="en-US" sz="1800" dirty="0" err="1" smtClean="0"/>
              <a:t>yazyka</a:t>
            </a:r>
            <a:r>
              <a:rPr lang="en-US" sz="1800" dirty="0" smtClean="0"/>
              <a:t>: </a:t>
            </a:r>
            <a:r>
              <a:rPr lang="en-US" sz="1800" dirty="0" err="1" smtClean="0"/>
              <a:t>prilagatelnye</a:t>
            </a:r>
            <a:r>
              <a:rPr lang="en-US" sz="1800" dirty="0" smtClean="0"/>
              <a:t> </a:t>
            </a:r>
            <a:r>
              <a:rPr lang="en-US" sz="1800" dirty="0" err="1" smtClean="0"/>
              <a:t>chuvstvennogo</a:t>
            </a:r>
            <a:r>
              <a:rPr lang="en-US" sz="1800" dirty="0" smtClean="0"/>
              <a:t> </a:t>
            </a:r>
            <a:r>
              <a:rPr lang="en-US" sz="1800" dirty="0" err="1" smtClean="0"/>
              <a:t>vospriyatiya</a:t>
            </a:r>
            <a:r>
              <a:rPr lang="en-US" sz="1800" dirty="0" smtClean="0"/>
              <a:t>”. PhD Thesis. </a:t>
            </a:r>
            <a:endParaRPr lang="ru-RU" sz="1800" dirty="0"/>
          </a:p>
          <a:p>
            <a:r>
              <a:rPr lang="en-US" sz="1800" dirty="0" smtClean="0"/>
              <a:t>5.  </a:t>
            </a:r>
            <a:r>
              <a:rPr lang="en-GB" sz="1800" dirty="0" smtClean="0"/>
              <a:t>Corpus </a:t>
            </a:r>
            <a:r>
              <a:rPr lang="en-GB" sz="1800" dirty="0" err="1"/>
              <a:t>Coris</a:t>
            </a:r>
            <a:r>
              <a:rPr lang="en-GB" sz="1800" dirty="0"/>
              <a:t> </a:t>
            </a:r>
            <a:r>
              <a:rPr lang="en-GB" sz="1800" dirty="0" smtClean="0"/>
              <a:t>//</a:t>
            </a:r>
            <a:r>
              <a:rPr lang="ru-RU" sz="1800" dirty="0" smtClean="0"/>
              <a:t>  </a:t>
            </a:r>
            <a:r>
              <a:rPr lang="en-GB" sz="1800" dirty="0"/>
              <a:t>URL: http://dslo.unibo.it/coris_eng.html.</a:t>
            </a:r>
          </a:p>
          <a:p>
            <a:r>
              <a:rPr lang="en-GB" sz="1800" dirty="0" smtClean="0"/>
              <a:t>6. Russian </a:t>
            </a:r>
            <a:r>
              <a:rPr lang="en-GB" sz="1800" dirty="0"/>
              <a:t>National Corpus http://www.ruscorpora.ru/en/index.html</a:t>
            </a:r>
          </a:p>
          <a:p>
            <a:r>
              <a:rPr lang="en-GB" sz="1800" dirty="0" smtClean="0"/>
              <a:t>7. </a:t>
            </a:r>
            <a:r>
              <a:rPr lang="en-GB" sz="1800" dirty="0" err="1" smtClean="0"/>
              <a:t>L’enciclopedia</a:t>
            </a:r>
            <a:r>
              <a:rPr lang="en-GB" sz="1800" dirty="0" smtClean="0"/>
              <a:t> </a:t>
            </a:r>
            <a:r>
              <a:rPr lang="en-GB" sz="1800" dirty="0" err="1"/>
              <a:t>italiana</a:t>
            </a:r>
            <a:r>
              <a:rPr lang="en-GB" sz="1800" dirty="0"/>
              <a:t> </a:t>
            </a:r>
            <a:r>
              <a:rPr lang="en-GB" sz="1800" dirty="0" smtClean="0"/>
              <a:t>//</a:t>
            </a:r>
            <a:r>
              <a:rPr lang="ru-RU" sz="1800" dirty="0" smtClean="0"/>
              <a:t>  </a:t>
            </a:r>
            <a:r>
              <a:rPr lang="en-GB" sz="1800" dirty="0"/>
              <a:t>URL: http://www.treccani.it/</a:t>
            </a:r>
          </a:p>
          <a:p>
            <a:r>
              <a:rPr lang="en-US" sz="1800" dirty="0" smtClean="0"/>
              <a:t>8. Small Academy Dictionary. 1981-1984. </a:t>
            </a:r>
            <a:r>
              <a:rPr lang="en-US" sz="1800" dirty="0" err="1" smtClean="0"/>
              <a:t>Evgen’eva</a:t>
            </a:r>
            <a:r>
              <a:rPr lang="en-US" sz="1800" dirty="0" smtClean="0"/>
              <a:t> A.</a:t>
            </a:r>
            <a:r>
              <a:rPr lang="ru-RU" sz="1800" dirty="0" smtClean="0"/>
              <a:t> </a:t>
            </a:r>
            <a:r>
              <a:rPr lang="en-US" sz="1800" dirty="0" smtClean="0"/>
              <a:t> Moscow: </a:t>
            </a:r>
            <a:r>
              <a:rPr lang="en-US" sz="1800" dirty="0" err="1" smtClean="0"/>
              <a:t>Russkiy</a:t>
            </a:r>
            <a:r>
              <a:rPr lang="en-US" sz="1800" dirty="0" smtClean="0"/>
              <a:t> </a:t>
            </a:r>
            <a:r>
              <a:rPr lang="en-US" sz="1800" dirty="0" err="1" smtClean="0"/>
              <a:t>yazyk</a:t>
            </a:r>
            <a:r>
              <a:rPr lang="en-US" sz="1800" dirty="0" smtClean="0"/>
              <a:t>. </a:t>
            </a:r>
            <a:endParaRPr lang="ru-RU" sz="1800" dirty="0"/>
          </a:p>
        </p:txBody>
      </p:sp>
      <p:sp>
        <p:nvSpPr>
          <p:cNvPr id="30" name="TextBox 29"/>
          <p:cNvSpPr txBox="1"/>
          <p:nvPr/>
        </p:nvSpPr>
        <p:spPr>
          <a:xfrm>
            <a:off x="11160000" y="24881120"/>
            <a:ext cx="7200000" cy="3693319"/>
          </a:xfrm>
          <a:prstGeom prst="rect">
            <a:avLst/>
          </a:prstGeom>
          <a:noFill/>
        </p:spPr>
        <p:txBody>
          <a:bodyPr wrap="square" rtlCol="0">
            <a:spAutoFit/>
          </a:bodyPr>
          <a:lstStyle/>
          <a:p>
            <a:r>
              <a:rPr lang="en-US" sz="3200" b="1" dirty="0" smtClean="0">
                <a:solidFill>
                  <a:schemeClr val="accent1">
                    <a:lumMod val="75000"/>
                  </a:schemeClr>
                </a:solidFill>
              </a:rPr>
              <a:t>Russian language</a:t>
            </a:r>
            <a:endParaRPr lang="ru-RU" sz="3200" dirty="0" smtClean="0">
              <a:solidFill>
                <a:schemeClr val="accent1">
                  <a:lumMod val="75000"/>
                </a:schemeClr>
              </a:solidFill>
            </a:endParaRPr>
          </a:p>
          <a:p>
            <a:r>
              <a:rPr lang="en-US" sz="1800" dirty="0" smtClean="0"/>
              <a:t>73 out of 266 adjectives produce </a:t>
            </a:r>
            <a:r>
              <a:rPr lang="en-US" sz="1800" dirty="0" err="1" smtClean="0"/>
              <a:t>synaesthetic</a:t>
            </a:r>
            <a:r>
              <a:rPr lang="en-US" sz="1800" dirty="0" smtClean="0"/>
              <a:t> metaphors (27.4%). As in Italian, Dimension Zone has the highest number (in respect to the total number of the zone adjectives) of adjectives that are able to create figurative meanings (41.9%). Neither Smell Zone adjectives, nor Pain Zone adjectives produce </a:t>
            </a:r>
            <a:r>
              <a:rPr lang="en-US" sz="1800" dirty="0" err="1" smtClean="0"/>
              <a:t>synaesthetic</a:t>
            </a:r>
            <a:r>
              <a:rPr lang="en-US" sz="1800" dirty="0" smtClean="0"/>
              <a:t> metaphors as is also the case with Italian. Touch Zone (30 units or 31.9%) is the main donor zone with Dimension Zone (19 units or 20.2%) and Weight Zone (16 units or 17%) close to it. Sound Zone (29 units or 30.8%) and </a:t>
            </a:r>
            <a:r>
              <a:rPr lang="en-US" sz="1800" dirty="0" err="1" smtClean="0"/>
              <a:t>Colour</a:t>
            </a:r>
            <a:r>
              <a:rPr lang="en-US" sz="1800" dirty="0" smtClean="0"/>
              <a:t> Zone (23 units or 24.4%) are the main recipient zones. As in Italian, Temperature and Taste Zones receive roughly as many metaphors as they produce. Taste Zone receives more than it produces and Temperature Zone receives less than it produces. </a:t>
            </a:r>
            <a:endParaRPr lang="ru-RU" sz="1800" dirty="0"/>
          </a:p>
        </p:txBody>
      </p:sp>
      <p:sp>
        <p:nvSpPr>
          <p:cNvPr id="31" name="TextBox 30"/>
          <p:cNvSpPr txBox="1"/>
          <p:nvPr/>
        </p:nvSpPr>
        <p:spPr>
          <a:xfrm rot="10800000" flipV="1">
            <a:off x="11160000" y="33645622"/>
            <a:ext cx="7200000" cy="3354765"/>
          </a:xfrm>
          <a:prstGeom prst="rect">
            <a:avLst/>
          </a:prstGeom>
          <a:noFill/>
        </p:spPr>
        <p:txBody>
          <a:bodyPr wrap="square" rtlCol="0">
            <a:spAutoFit/>
          </a:bodyPr>
          <a:lstStyle/>
          <a:p>
            <a:r>
              <a:rPr lang="en-US" sz="3200" b="1" dirty="0" smtClean="0">
                <a:solidFill>
                  <a:schemeClr val="accent1">
                    <a:lumMod val="75000"/>
                  </a:schemeClr>
                </a:solidFill>
              </a:rPr>
              <a:t>Italian </a:t>
            </a:r>
            <a:r>
              <a:rPr lang="en-US" sz="3200" b="1" dirty="0" smtClean="0">
                <a:solidFill>
                  <a:schemeClr val="accent1">
                    <a:lumMod val="75000"/>
                  </a:schemeClr>
                </a:solidFill>
              </a:rPr>
              <a:t>and Russian compared</a:t>
            </a:r>
            <a:endParaRPr lang="ru-RU" sz="3200" dirty="0" smtClean="0">
              <a:solidFill>
                <a:schemeClr val="accent1">
                  <a:lumMod val="75000"/>
                </a:schemeClr>
              </a:solidFill>
            </a:endParaRPr>
          </a:p>
          <a:p>
            <a:r>
              <a:rPr lang="en-US" sz="1800" dirty="0" smtClean="0"/>
              <a:t>Despite minor differences between the Italian and Russian languages, which show up in individual cells of the table, transfer directions and numerical data are generally the same in both languages. Pain and Smell Zones don’t produce metaphors, while Weight Zone doesn’t receive them. Touch Zone is the main donor zone and Sound Zone is the main recipient zone. A close number of metaphor-productive adjectives in both languages is also of interest (77 in Italian and 73 in Russian). Nevertheless, some differences were found: Dimension Zone in Italian donates much more meanings in Italian than in Russian, and Russian Weight Zone is more productive than the equivalent Italian zone.  </a:t>
            </a:r>
            <a:endParaRPr lang="ru-RU" sz="1800" dirty="0"/>
          </a:p>
        </p:txBody>
      </p:sp>
      <p:sp>
        <p:nvSpPr>
          <p:cNvPr id="22" name="TextBox 21"/>
          <p:cNvSpPr txBox="1"/>
          <p:nvPr/>
        </p:nvSpPr>
        <p:spPr>
          <a:xfrm>
            <a:off x="12187659" y="8082782"/>
            <a:ext cx="184731" cy="1354217"/>
          </a:xfrm>
          <a:prstGeom prst="rect">
            <a:avLst/>
          </a:prstGeom>
          <a:noFill/>
        </p:spPr>
        <p:txBody>
          <a:bodyPr wrap="none" rtlCol="0">
            <a:spAutoFit/>
          </a:bodyPr>
          <a:lstStyle/>
          <a:p>
            <a:endParaRPr lang="ru-RU" dirty="0"/>
          </a:p>
        </p:txBody>
      </p:sp>
      <p:graphicFrame>
        <p:nvGraphicFramePr>
          <p:cNvPr id="24" name="Таблица 23"/>
          <p:cNvGraphicFramePr>
            <a:graphicFrameLocks noGrp="1"/>
          </p:cNvGraphicFramePr>
          <p:nvPr>
            <p:extLst>
              <p:ext uri="{D42A27DB-BD31-4B8C-83A1-F6EECF244321}">
                <p14:modId xmlns:p14="http://schemas.microsoft.com/office/powerpoint/2010/main" val="702150882"/>
              </p:ext>
            </p:extLst>
          </p:nvPr>
        </p:nvGraphicFramePr>
        <p:xfrm>
          <a:off x="10440000" y="10339321"/>
          <a:ext cx="8618176" cy="5244783"/>
        </p:xfrm>
        <a:graphic>
          <a:graphicData uri="http://schemas.openxmlformats.org/drawingml/2006/table">
            <a:tbl>
              <a:tblPr/>
              <a:tblGrid>
                <a:gridCol w="1810427"/>
                <a:gridCol w="552385"/>
                <a:gridCol w="644956"/>
                <a:gridCol w="645715"/>
                <a:gridCol w="550164"/>
                <a:gridCol w="645715"/>
                <a:gridCol w="752700"/>
                <a:gridCol w="752700"/>
                <a:gridCol w="864999"/>
                <a:gridCol w="645715"/>
                <a:gridCol w="752700"/>
              </a:tblGrid>
              <a:tr h="203835">
                <a:tc>
                  <a:txBody>
                    <a:bodyPr/>
                    <a:lstStyle/>
                    <a:p>
                      <a:pPr algn="l">
                        <a:lnSpc>
                          <a:spcPct val="107000"/>
                        </a:lnSpc>
                        <a:spcAft>
                          <a:spcPts val="0"/>
                        </a:spcAft>
                      </a:pPr>
                      <a:r>
                        <a:rPr lang="en-US" sz="1400" b="1" dirty="0">
                          <a:latin typeface="Times New Roman"/>
                          <a:ea typeface="Calibri"/>
                          <a:cs typeface="Times New Roman"/>
                        </a:rPr>
                        <a:t>Sensor</a:t>
                      </a:r>
                      <a:endParaRPr lang="ru-RU" sz="1100" dirty="0">
                        <a:latin typeface="Calibri"/>
                        <a:ea typeface="Calibri"/>
                        <a:cs typeface="Times New Roman"/>
                      </a:endParaRPr>
                    </a:p>
                    <a:p>
                      <a:pPr algn="l">
                        <a:lnSpc>
                          <a:spcPct val="107000"/>
                        </a:lnSpc>
                        <a:spcAft>
                          <a:spcPts val="0"/>
                        </a:spcAft>
                      </a:pPr>
                      <a:r>
                        <a:rPr lang="en-US" sz="1400" b="1" dirty="0">
                          <a:latin typeface="Times New Roman"/>
                          <a:ea typeface="Calibri"/>
                          <a:cs typeface="Times New Roman"/>
                        </a:rPr>
                        <a:t>Total number of adjectives, metaphor-productive adjectives</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US" sz="1400">
                          <a:latin typeface="Times New Roman"/>
                          <a:ea typeface="Calibri"/>
                          <a:cs typeface="Times New Roman"/>
                        </a:rPr>
                        <a:t>Dimension</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US" sz="1400">
                          <a:latin typeface="Times New Roman"/>
                          <a:ea typeface="Calibri"/>
                          <a:cs typeface="Times New Roman"/>
                        </a:rPr>
                        <a:t>Colour</a:t>
                      </a:r>
                      <a:endParaRPr lang="ru-RU" sz="1100">
                        <a:latin typeface="Calibri"/>
                        <a:ea typeface="Calibri"/>
                        <a:cs typeface="Times New Roman"/>
                      </a:endParaRPr>
                    </a:p>
                    <a:p>
                      <a:pPr algn="l">
                        <a:lnSpc>
                          <a:spcPct val="107000"/>
                        </a:lnSpc>
                        <a:spcAft>
                          <a:spcPts val="0"/>
                        </a:spcAft>
                      </a:pPr>
                      <a:r>
                        <a:rPr lang="ru-RU" sz="1400">
                          <a:latin typeface="Times New Roman"/>
                          <a:ea typeface="Calibri"/>
                          <a:cs typeface="Times New Roman"/>
                        </a:rPr>
                        <a:t> </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US" sz="1400" dirty="0">
                          <a:latin typeface="Times New Roman"/>
                          <a:ea typeface="Calibri"/>
                          <a:cs typeface="Times New Roman"/>
                        </a:rPr>
                        <a:t>Sound</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US" sz="1400">
                          <a:latin typeface="Times New Roman"/>
                          <a:ea typeface="Calibri"/>
                          <a:cs typeface="Times New Roman"/>
                        </a:rPr>
                        <a:t>Taste</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US" sz="1400">
                          <a:latin typeface="Times New Roman"/>
                          <a:ea typeface="Calibri"/>
                          <a:cs typeface="Times New Roman"/>
                        </a:rPr>
                        <a:t>Smell</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US" sz="1400">
                          <a:latin typeface="Times New Roman"/>
                          <a:ea typeface="Calibri"/>
                          <a:cs typeface="Times New Roman"/>
                        </a:rPr>
                        <a:t>Tactile</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US" sz="1400">
                          <a:latin typeface="Times New Roman"/>
                          <a:ea typeface="Calibri"/>
                          <a:cs typeface="Times New Roman"/>
                        </a:rPr>
                        <a:t>Weight</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US" sz="1400">
                          <a:latin typeface="Times New Roman"/>
                          <a:ea typeface="Calibri"/>
                          <a:cs typeface="Times New Roman"/>
                        </a:rPr>
                        <a:t>Temperature</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US" sz="1400">
                          <a:latin typeface="Times New Roman"/>
                          <a:ea typeface="Calibri"/>
                          <a:cs typeface="Times New Roman"/>
                        </a:rPr>
                        <a:t>Pain</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Total</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835">
                <a:tc>
                  <a:txBody>
                    <a:bodyPr/>
                    <a:lstStyle/>
                    <a:p>
                      <a:pPr algn="l">
                        <a:lnSpc>
                          <a:spcPct val="107000"/>
                        </a:lnSpc>
                        <a:spcAft>
                          <a:spcPts val="0"/>
                        </a:spcAft>
                      </a:pPr>
                      <a:r>
                        <a:rPr lang="en-US" sz="1400" b="1">
                          <a:latin typeface="Times New Roman"/>
                          <a:ea typeface="Calibri"/>
                          <a:cs typeface="Times New Roman"/>
                        </a:rPr>
                        <a:t>Italian/Russian</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US" sz="1400">
                          <a:latin typeface="Times New Roman"/>
                          <a:ea typeface="Calibri"/>
                          <a:cs typeface="Times New Roman"/>
                        </a:rPr>
                        <a:t>I/R</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US" sz="1400">
                          <a:latin typeface="Times New Roman"/>
                          <a:ea typeface="Calibri"/>
                          <a:cs typeface="Times New Roman"/>
                        </a:rPr>
                        <a:t>I/R</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US" sz="1400">
                          <a:latin typeface="Times New Roman"/>
                          <a:ea typeface="Calibri"/>
                          <a:cs typeface="Times New Roman"/>
                        </a:rPr>
                        <a:t>I/R</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US" sz="1400">
                          <a:latin typeface="Times New Roman"/>
                          <a:ea typeface="Calibri"/>
                          <a:cs typeface="Times New Roman"/>
                        </a:rPr>
                        <a:t>I/R</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US" sz="1400">
                          <a:latin typeface="Times New Roman"/>
                          <a:ea typeface="Calibri"/>
                          <a:cs typeface="Times New Roman"/>
                        </a:rPr>
                        <a:t>I/R</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US" sz="1400">
                          <a:latin typeface="Times New Roman"/>
                          <a:ea typeface="Calibri"/>
                          <a:cs typeface="Times New Roman"/>
                        </a:rPr>
                        <a:t>I/R</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US" sz="1400">
                          <a:latin typeface="Times New Roman"/>
                          <a:ea typeface="Calibri"/>
                          <a:cs typeface="Times New Roman"/>
                        </a:rPr>
                        <a:t>I/R</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US" sz="1400">
                          <a:latin typeface="Times New Roman"/>
                          <a:ea typeface="Calibri"/>
                          <a:cs typeface="Times New Roman"/>
                        </a:rPr>
                        <a:t>I/R</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US" sz="1400">
                          <a:latin typeface="Times New Roman"/>
                          <a:ea typeface="Calibri"/>
                          <a:cs typeface="Times New Roman"/>
                        </a:rPr>
                        <a:t>I/R</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I/R</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995">
                <a:tc>
                  <a:txBody>
                    <a:bodyPr/>
                    <a:lstStyle/>
                    <a:p>
                      <a:pPr algn="l">
                        <a:lnSpc>
                          <a:spcPct val="107000"/>
                        </a:lnSpc>
                        <a:spcAft>
                          <a:spcPts val="0"/>
                        </a:spcAft>
                      </a:pPr>
                      <a:r>
                        <a:rPr lang="en-US" sz="1400">
                          <a:latin typeface="Times New Roman"/>
                          <a:ea typeface="Calibri"/>
                          <a:cs typeface="Times New Roman"/>
                        </a:rPr>
                        <a:t>Dimension</a:t>
                      </a:r>
                      <a:endParaRPr lang="ru-RU" sz="1100">
                        <a:latin typeface="Calibri"/>
                        <a:ea typeface="Calibri"/>
                        <a:cs typeface="Times New Roman"/>
                      </a:endParaRPr>
                    </a:p>
                    <a:p>
                      <a:pPr algn="l">
                        <a:lnSpc>
                          <a:spcPct val="107000"/>
                        </a:lnSpc>
                        <a:spcAft>
                          <a:spcPts val="0"/>
                        </a:spcAft>
                      </a:pPr>
                      <a:r>
                        <a:rPr lang="ru-RU" sz="1400">
                          <a:latin typeface="Times New Roman"/>
                          <a:ea typeface="Calibri"/>
                          <a:cs typeface="Times New Roman"/>
                        </a:rPr>
                        <a:t>39,17</a:t>
                      </a:r>
                      <a:r>
                        <a:rPr lang="en-US" sz="1400">
                          <a:latin typeface="Times New Roman"/>
                          <a:ea typeface="Calibri"/>
                          <a:cs typeface="Times New Roman"/>
                        </a:rPr>
                        <a:t>/31,13</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х</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5/3</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16/8</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2/1</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2/2</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3/2</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dirty="0">
                          <a:latin typeface="Times New Roman"/>
                          <a:ea typeface="Calibri"/>
                          <a:cs typeface="Times New Roman"/>
                        </a:rPr>
                        <a:t>28</a:t>
                      </a:r>
                      <a:r>
                        <a:rPr lang="en-US" sz="1400" dirty="0">
                          <a:latin typeface="Times New Roman"/>
                          <a:ea typeface="Calibri"/>
                          <a:cs typeface="Times New Roman"/>
                        </a:rPr>
                        <a:t>/16</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995">
                <a:tc>
                  <a:txBody>
                    <a:bodyPr/>
                    <a:lstStyle/>
                    <a:p>
                      <a:pPr algn="l">
                        <a:lnSpc>
                          <a:spcPct val="107000"/>
                        </a:lnSpc>
                        <a:spcAft>
                          <a:spcPts val="0"/>
                        </a:spcAft>
                      </a:pPr>
                      <a:r>
                        <a:rPr lang="en-US" sz="1400">
                          <a:latin typeface="Times New Roman"/>
                          <a:ea typeface="Calibri"/>
                          <a:cs typeface="Times New Roman"/>
                        </a:rPr>
                        <a:t>Colour</a:t>
                      </a:r>
                      <a:endParaRPr lang="ru-RU" sz="1100">
                        <a:latin typeface="Calibri"/>
                        <a:ea typeface="Calibri"/>
                        <a:cs typeface="Times New Roman"/>
                      </a:endParaRPr>
                    </a:p>
                    <a:p>
                      <a:pPr algn="l">
                        <a:lnSpc>
                          <a:spcPct val="107000"/>
                        </a:lnSpc>
                        <a:spcAft>
                          <a:spcPts val="0"/>
                        </a:spcAft>
                      </a:pPr>
                      <a:r>
                        <a:rPr lang="en-US" sz="1400">
                          <a:latin typeface="Times New Roman"/>
                          <a:ea typeface="Calibri"/>
                          <a:cs typeface="Times New Roman"/>
                        </a:rPr>
                        <a:t> </a:t>
                      </a:r>
                      <a:r>
                        <a:rPr lang="ru-RU" sz="1400">
                          <a:latin typeface="Times New Roman"/>
                          <a:ea typeface="Calibri"/>
                          <a:cs typeface="Times New Roman"/>
                        </a:rPr>
                        <a:t>53,</a:t>
                      </a:r>
                      <a:r>
                        <a:rPr lang="en-US" sz="1400">
                          <a:latin typeface="Times New Roman"/>
                          <a:ea typeface="Calibri"/>
                          <a:cs typeface="Times New Roman"/>
                        </a:rPr>
                        <a:t>12/48,12</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х</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10/4</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1/2</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0/1</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1/2</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13</a:t>
                      </a:r>
                      <a:r>
                        <a:rPr lang="en-US" sz="1400">
                          <a:latin typeface="Times New Roman"/>
                          <a:ea typeface="Calibri"/>
                          <a:cs typeface="Times New Roman"/>
                        </a:rPr>
                        <a:t>/9</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995">
                <a:tc>
                  <a:txBody>
                    <a:bodyPr/>
                    <a:lstStyle/>
                    <a:p>
                      <a:pPr algn="l">
                        <a:lnSpc>
                          <a:spcPct val="107000"/>
                        </a:lnSpc>
                        <a:spcAft>
                          <a:spcPts val="0"/>
                        </a:spcAft>
                      </a:pPr>
                      <a:r>
                        <a:rPr lang="en-US" sz="1400">
                          <a:latin typeface="Times New Roman"/>
                          <a:ea typeface="Calibri"/>
                          <a:cs typeface="Times New Roman"/>
                        </a:rPr>
                        <a:t>Sound </a:t>
                      </a:r>
                      <a:r>
                        <a:rPr lang="ru-RU" sz="1400">
                          <a:latin typeface="Times New Roman"/>
                          <a:ea typeface="Calibri"/>
                          <a:cs typeface="Times New Roman"/>
                        </a:rPr>
                        <a:t>42,6</a:t>
                      </a:r>
                      <a:r>
                        <a:rPr lang="ru-RU" sz="1400" b="1">
                          <a:latin typeface="Times New Roman"/>
                          <a:ea typeface="Calibri"/>
                          <a:cs typeface="Times New Roman"/>
                        </a:rPr>
                        <a:t>/</a:t>
                      </a:r>
                      <a:r>
                        <a:rPr lang="en-US" sz="1400">
                          <a:latin typeface="Times New Roman"/>
                          <a:ea typeface="Calibri"/>
                          <a:cs typeface="Times New Roman"/>
                        </a:rPr>
                        <a:t>43,8</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4</a:t>
                      </a:r>
                      <a:r>
                        <a:rPr lang="en-US" sz="1400">
                          <a:latin typeface="Times New Roman"/>
                          <a:ea typeface="Calibri"/>
                          <a:cs typeface="Times New Roman"/>
                        </a:rPr>
                        <a:t>/4</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х</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1</a:t>
                      </a:r>
                      <a:r>
                        <a:rPr lang="en-US" sz="1400">
                          <a:latin typeface="Times New Roman"/>
                          <a:ea typeface="Calibri"/>
                          <a:cs typeface="Times New Roman"/>
                        </a:rPr>
                        <a:t>/0</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1</a:t>
                      </a:r>
                      <a:r>
                        <a:rPr lang="en-US" sz="1400">
                          <a:latin typeface="Times New Roman"/>
                          <a:ea typeface="Calibri"/>
                          <a:cs typeface="Times New Roman"/>
                        </a:rPr>
                        <a:t>/0</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3</a:t>
                      </a:r>
                      <a:r>
                        <a:rPr lang="en-US" sz="1400">
                          <a:latin typeface="Times New Roman"/>
                          <a:ea typeface="Calibri"/>
                          <a:cs typeface="Times New Roman"/>
                        </a:rPr>
                        <a:t>/4</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dirty="0">
                          <a:latin typeface="Times New Roman"/>
                          <a:ea typeface="Calibri"/>
                          <a:cs typeface="Times New Roman"/>
                        </a:rPr>
                        <a:t>9</a:t>
                      </a:r>
                      <a:r>
                        <a:rPr lang="en-US" sz="1400" dirty="0">
                          <a:latin typeface="Times New Roman"/>
                          <a:ea typeface="Calibri"/>
                          <a:cs typeface="Times New Roman"/>
                        </a:rPr>
                        <a:t>/8</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995">
                <a:tc>
                  <a:txBody>
                    <a:bodyPr/>
                    <a:lstStyle/>
                    <a:p>
                      <a:pPr algn="l">
                        <a:lnSpc>
                          <a:spcPct val="107000"/>
                        </a:lnSpc>
                        <a:spcAft>
                          <a:spcPts val="0"/>
                        </a:spcAft>
                      </a:pPr>
                      <a:r>
                        <a:rPr lang="en-US" sz="1400">
                          <a:latin typeface="Times New Roman"/>
                          <a:ea typeface="Calibri"/>
                          <a:cs typeface="Times New Roman"/>
                        </a:rPr>
                        <a:t>Taste </a:t>
                      </a:r>
                      <a:r>
                        <a:rPr lang="ru-RU" sz="1400">
                          <a:latin typeface="Times New Roman"/>
                          <a:ea typeface="Calibri"/>
                          <a:cs typeface="Times New Roman"/>
                        </a:rPr>
                        <a:t>33,6</a:t>
                      </a:r>
                      <a:r>
                        <a:rPr lang="en-US" sz="1400">
                          <a:latin typeface="Times New Roman"/>
                          <a:ea typeface="Calibri"/>
                          <a:cs typeface="Times New Roman"/>
                        </a:rPr>
                        <a:t>/25,9</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0</a:t>
                      </a:r>
                      <a:r>
                        <a:rPr lang="en-US" sz="1400">
                          <a:latin typeface="Times New Roman"/>
                          <a:ea typeface="Calibri"/>
                          <a:cs typeface="Times New Roman"/>
                        </a:rPr>
                        <a:t>/1</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1</a:t>
                      </a:r>
                      <a:r>
                        <a:rPr lang="en-US" sz="1400">
                          <a:latin typeface="Times New Roman"/>
                          <a:ea typeface="Calibri"/>
                          <a:cs typeface="Times New Roman"/>
                        </a:rPr>
                        <a:t>/2</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х</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6</a:t>
                      </a:r>
                      <a:r>
                        <a:rPr lang="en-US" sz="1400">
                          <a:latin typeface="Times New Roman"/>
                          <a:ea typeface="Calibri"/>
                          <a:cs typeface="Times New Roman"/>
                        </a:rPr>
                        <a:t>/0</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1</a:t>
                      </a:r>
                      <a:r>
                        <a:rPr lang="en-US" sz="1400">
                          <a:latin typeface="Times New Roman"/>
                          <a:ea typeface="Calibri"/>
                          <a:cs typeface="Times New Roman"/>
                        </a:rPr>
                        <a:t>/0</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1</a:t>
                      </a:r>
                      <a:r>
                        <a:rPr lang="en-US" sz="1400">
                          <a:latin typeface="Times New Roman"/>
                          <a:ea typeface="Calibri"/>
                          <a:cs typeface="Times New Roman"/>
                        </a:rPr>
                        <a:t>/0</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1</a:t>
                      </a:r>
                      <a:r>
                        <a:rPr lang="en-US" sz="1400">
                          <a:latin typeface="Times New Roman"/>
                          <a:ea typeface="Calibri"/>
                          <a:cs typeface="Times New Roman"/>
                        </a:rPr>
                        <a:t>/0</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10</a:t>
                      </a:r>
                      <a:r>
                        <a:rPr lang="en-US" sz="1400">
                          <a:latin typeface="Times New Roman"/>
                          <a:ea typeface="Calibri"/>
                          <a:cs typeface="Times New Roman"/>
                        </a:rPr>
                        <a:t>/3</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995">
                <a:tc>
                  <a:txBody>
                    <a:bodyPr/>
                    <a:lstStyle/>
                    <a:p>
                      <a:pPr algn="l">
                        <a:lnSpc>
                          <a:spcPct val="107000"/>
                        </a:lnSpc>
                        <a:spcAft>
                          <a:spcPts val="0"/>
                        </a:spcAft>
                      </a:pPr>
                      <a:r>
                        <a:rPr lang="en-US" sz="1400">
                          <a:latin typeface="Times New Roman"/>
                          <a:ea typeface="Calibri"/>
                          <a:cs typeface="Times New Roman"/>
                        </a:rPr>
                        <a:t>Smell</a:t>
                      </a:r>
                      <a:endParaRPr lang="ru-RU" sz="1100">
                        <a:latin typeface="Calibri"/>
                        <a:ea typeface="Calibri"/>
                        <a:cs typeface="Times New Roman"/>
                      </a:endParaRPr>
                    </a:p>
                    <a:p>
                      <a:pPr algn="l">
                        <a:lnSpc>
                          <a:spcPct val="107000"/>
                        </a:lnSpc>
                        <a:spcAft>
                          <a:spcPts val="0"/>
                        </a:spcAft>
                      </a:pPr>
                      <a:r>
                        <a:rPr lang="en-US" sz="1400">
                          <a:latin typeface="Times New Roman"/>
                          <a:ea typeface="Calibri"/>
                          <a:cs typeface="Times New Roman"/>
                        </a:rPr>
                        <a:t> </a:t>
                      </a:r>
                      <a:r>
                        <a:rPr lang="ru-RU" sz="1400">
                          <a:latin typeface="Times New Roman"/>
                          <a:ea typeface="Calibri"/>
                          <a:cs typeface="Times New Roman"/>
                        </a:rPr>
                        <a:t>15, 0</a:t>
                      </a:r>
                      <a:r>
                        <a:rPr lang="en-US" sz="1400">
                          <a:latin typeface="Times New Roman"/>
                          <a:ea typeface="Calibri"/>
                          <a:cs typeface="Times New Roman"/>
                        </a:rPr>
                        <a:t>/17,0</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dirty="0">
                          <a:latin typeface="Times New Roman"/>
                          <a:ea typeface="Calibri"/>
                          <a:cs typeface="Times New Roman"/>
                        </a:rPr>
                        <a:t>-</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dirty="0">
                          <a:latin typeface="Times New Roman"/>
                          <a:ea typeface="Calibri"/>
                          <a:cs typeface="Times New Roman"/>
                        </a:rPr>
                        <a:t>-</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х</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0</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0</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995">
                <a:tc>
                  <a:txBody>
                    <a:bodyPr/>
                    <a:lstStyle/>
                    <a:p>
                      <a:pPr algn="l">
                        <a:lnSpc>
                          <a:spcPct val="107000"/>
                        </a:lnSpc>
                        <a:spcAft>
                          <a:spcPts val="0"/>
                        </a:spcAft>
                      </a:pPr>
                      <a:r>
                        <a:rPr lang="en-US" sz="1400">
                          <a:latin typeface="Times New Roman"/>
                          <a:ea typeface="Calibri"/>
                          <a:cs typeface="Times New Roman"/>
                        </a:rPr>
                        <a:t>Tactile</a:t>
                      </a:r>
                      <a:endParaRPr lang="ru-RU" sz="1100">
                        <a:latin typeface="Calibri"/>
                        <a:ea typeface="Calibri"/>
                        <a:cs typeface="Times New Roman"/>
                      </a:endParaRPr>
                    </a:p>
                    <a:p>
                      <a:pPr algn="l">
                        <a:lnSpc>
                          <a:spcPct val="107000"/>
                        </a:lnSpc>
                        <a:spcAft>
                          <a:spcPts val="0"/>
                        </a:spcAft>
                      </a:pPr>
                      <a:r>
                        <a:rPr lang="en-US" sz="1400">
                          <a:latin typeface="Times New Roman"/>
                          <a:ea typeface="Calibri"/>
                          <a:cs typeface="Times New Roman"/>
                        </a:rPr>
                        <a:t> </a:t>
                      </a:r>
                      <a:r>
                        <a:rPr lang="ru-RU" sz="1400">
                          <a:latin typeface="Times New Roman"/>
                          <a:ea typeface="Calibri"/>
                          <a:cs typeface="Times New Roman"/>
                        </a:rPr>
                        <a:t>78, 25</a:t>
                      </a:r>
                      <a:r>
                        <a:rPr lang="en-US" sz="1400">
                          <a:latin typeface="Times New Roman"/>
                          <a:ea typeface="Calibri"/>
                          <a:cs typeface="Times New Roman"/>
                        </a:rPr>
                        <a:t>/ 62,19</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dirty="0">
                          <a:latin typeface="Times New Roman"/>
                          <a:ea typeface="Calibri"/>
                          <a:cs typeface="Times New Roman"/>
                        </a:rPr>
                        <a:t>7</a:t>
                      </a:r>
                      <a:r>
                        <a:rPr lang="en-US" sz="1400" dirty="0">
                          <a:latin typeface="Times New Roman"/>
                          <a:ea typeface="Calibri"/>
                          <a:cs typeface="Times New Roman"/>
                        </a:rPr>
                        <a:t>/5</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6</a:t>
                      </a:r>
                      <a:r>
                        <a:rPr lang="en-US" sz="1400">
                          <a:latin typeface="Times New Roman"/>
                          <a:ea typeface="Calibri"/>
                          <a:cs typeface="Times New Roman"/>
                        </a:rPr>
                        <a:t>/4</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7/12</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5</a:t>
                      </a:r>
                      <a:r>
                        <a:rPr lang="en-US" sz="1400">
                          <a:latin typeface="Times New Roman"/>
                          <a:ea typeface="Calibri"/>
                          <a:cs typeface="Times New Roman"/>
                        </a:rPr>
                        <a:t>/0</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3</a:t>
                      </a:r>
                      <a:r>
                        <a:rPr lang="en-US" sz="1400">
                          <a:latin typeface="Times New Roman"/>
                          <a:ea typeface="Calibri"/>
                          <a:cs typeface="Times New Roman"/>
                        </a:rPr>
                        <a:t>/5</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dirty="0">
                          <a:latin typeface="Times New Roman"/>
                          <a:ea typeface="Calibri"/>
                          <a:cs typeface="Times New Roman"/>
                        </a:rPr>
                        <a:t>х</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4</a:t>
                      </a:r>
                      <a:r>
                        <a:rPr lang="en-US" sz="1400">
                          <a:latin typeface="Times New Roman"/>
                          <a:ea typeface="Calibri"/>
                          <a:cs typeface="Times New Roman"/>
                        </a:rPr>
                        <a:t>/2</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2</a:t>
                      </a:r>
                      <a:r>
                        <a:rPr lang="en-US" sz="1400">
                          <a:latin typeface="Times New Roman"/>
                          <a:ea typeface="Calibri"/>
                          <a:cs typeface="Times New Roman"/>
                        </a:rPr>
                        <a:t>/2</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dirty="0">
                          <a:latin typeface="Times New Roman"/>
                          <a:ea typeface="Calibri"/>
                          <a:cs typeface="Times New Roman"/>
                        </a:rPr>
                        <a:t>34</a:t>
                      </a:r>
                      <a:r>
                        <a:rPr lang="en-US" sz="1400" dirty="0">
                          <a:latin typeface="Times New Roman"/>
                          <a:ea typeface="Calibri"/>
                          <a:cs typeface="Times New Roman"/>
                        </a:rPr>
                        <a:t>/30</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995">
                <a:tc>
                  <a:txBody>
                    <a:bodyPr/>
                    <a:lstStyle/>
                    <a:p>
                      <a:pPr algn="l">
                        <a:lnSpc>
                          <a:spcPct val="107000"/>
                        </a:lnSpc>
                        <a:spcAft>
                          <a:spcPts val="0"/>
                        </a:spcAft>
                      </a:pPr>
                      <a:r>
                        <a:rPr lang="en-US" sz="1400" dirty="0">
                          <a:latin typeface="Times New Roman"/>
                          <a:ea typeface="Calibri"/>
                          <a:cs typeface="Times New Roman"/>
                        </a:rPr>
                        <a:t>Weight </a:t>
                      </a:r>
                      <a:r>
                        <a:rPr lang="ru-RU" sz="1400" dirty="0">
                          <a:latin typeface="Times New Roman"/>
                          <a:ea typeface="Calibri"/>
                          <a:cs typeface="Times New Roman"/>
                        </a:rPr>
                        <a:t>6,</a:t>
                      </a:r>
                      <a:r>
                        <a:rPr lang="en-US" sz="1400" dirty="0">
                          <a:latin typeface="Times New Roman"/>
                          <a:ea typeface="Calibri"/>
                          <a:cs typeface="Times New Roman"/>
                        </a:rPr>
                        <a:t>4</a:t>
                      </a:r>
                      <a:r>
                        <a:rPr lang="ru-RU" sz="1400" dirty="0">
                          <a:latin typeface="Times New Roman"/>
                          <a:ea typeface="Calibri"/>
                          <a:cs typeface="Times New Roman"/>
                        </a:rPr>
                        <a:t>/ </a:t>
                      </a:r>
                      <a:r>
                        <a:rPr lang="en-US" sz="1400" dirty="0">
                          <a:latin typeface="Times New Roman"/>
                          <a:ea typeface="Calibri"/>
                          <a:cs typeface="Times New Roman"/>
                        </a:rPr>
                        <a:t>12,4</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1/0</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1</a:t>
                      </a:r>
                      <a:r>
                        <a:rPr lang="en-US" sz="1400">
                          <a:latin typeface="Times New Roman"/>
                          <a:ea typeface="Calibri"/>
                          <a:cs typeface="Times New Roman"/>
                        </a:rPr>
                        <a:t>/4</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2/3</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0/3</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dirty="0">
                          <a:latin typeface="Times New Roman"/>
                          <a:ea typeface="Calibri"/>
                          <a:cs typeface="Times New Roman"/>
                        </a:rPr>
                        <a:t>2/3</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х</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5</a:t>
                      </a:r>
                      <a:r>
                        <a:rPr lang="en-US" sz="1400">
                          <a:latin typeface="Times New Roman"/>
                          <a:ea typeface="Calibri"/>
                          <a:cs typeface="Times New Roman"/>
                        </a:rPr>
                        <a:t>/3</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11</a:t>
                      </a:r>
                      <a:r>
                        <a:rPr lang="en-US" sz="1400">
                          <a:latin typeface="Times New Roman"/>
                          <a:ea typeface="Calibri"/>
                          <a:cs typeface="Times New Roman"/>
                        </a:rPr>
                        <a:t>/16</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995">
                <a:tc>
                  <a:txBody>
                    <a:bodyPr/>
                    <a:lstStyle/>
                    <a:p>
                      <a:pPr algn="l">
                        <a:lnSpc>
                          <a:spcPct val="107000"/>
                        </a:lnSpc>
                        <a:spcAft>
                          <a:spcPts val="0"/>
                        </a:spcAft>
                      </a:pPr>
                      <a:r>
                        <a:rPr lang="en-US" sz="1400">
                          <a:latin typeface="Times New Roman"/>
                          <a:ea typeface="Calibri"/>
                          <a:cs typeface="Times New Roman"/>
                        </a:rPr>
                        <a:t>Temperature</a:t>
                      </a:r>
                      <a:endParaRPr lang="ru-RU" sz="1100">
                        <a:latin typeface="Calibri"/>
                        <a:ea typeface="Calibri"/>
                        <a:cs typeface="Times New Roman"/>
                      </a:endParaRPr>
                    </a:p>
                    <a:p>
                      <a:pPr algn="l">
                        <a:lnSpc>
                          <a:spcPct val="107000"/>
                        </a:lnSpc>
                        <a:spcAft>
                          <a:spcPts val="0"/>
                        </a:spcAft>
                      </a:pPr>
                      <a:r>
                        <a:rPr lang="en-US" sz="1400">
                          <a:latin typeface="Times New Roman"/>
                          <a:ea typeface="Calibri"/>
                          <a:cs typeface="Times New Roman"/>
                        </a:rPr>
                        <a:t> </a:t>
                      </a:r>
                      <a:r>
                        <a:rPr lang="ru-RU" sz="1400">
                          <a:latin typeface="Times New Roman"/>
                          <a:ea typeface="Calibri"/>
                          <a:cs typeface="Times New Roman"/>
                        </a:rPr>
                        <a:t>1</a:t>
                      </a:r>
                      <a:r>
                        <a:rPr lang="en-US" sz="1400">
                          <a:latin typeface="Times New Roman"/>
                          <a:ea typeface="Calibri"/>
                          <a:cs typeface="Times New Roman"/>
                        </a:rPr>
                        <a:t>2</a:t>
                      </a:r>
                      <a:r>
                        <a:rPr lang="ru-RU" sz="1400">
                          <a:latin typeface="Times New Roman"/>
                          <a:ea typeface="Calibri"/>
                          <a:cs typeface="Times New Roman"/>
                        </a:rPr>
                        <a:t>,</a:t>
                      </a:r>
                      <a:r>
                        <a:rPr lang="en-US" sz="1400">
                          <a:latin typeface="Times New Roman"/>
                          <a:ea typeface="Calibri"/>
                          <a:cs typeface="Times New Roman"/>
                        </a:rPr>
                        <a:t>7</a:t>
                      </a:r>
                      <a:r>
                        <a:rPr lang="ru-RU" sz="1400">
                          <a:latin typeface="Times New Roman"/>
                          <a:ea typeface="Calibri"/>
                          <a:cs typeface="Times New Roman"/>
                        </a:rPr>
                        <a:t>/23,8 </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4/7</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1/0</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dirty="0">
                          <a:latin typeface="Times New Roman"/>
                          <a:ea typeface="Calibri"/>
                          <a:cs typeface="Times New Roman"/>
                        </a:rPr>
                        <a:t>-</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0/1</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х</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1</a:t>
                      </a:r>
                      <a:r>
                        <a:rPr lang="en-US" sz="1400">
                          <a:latin typeface="Times New Roman"/>
                          <a:ea typeface="Calibri"/>
                          <a:cs typeface="Times New Roman"/>
                        </a:rPr>
                        <a:t>/0</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6</a:t>
                      </a:r>
                      <a:r>
                        <a:rPr lang="en-US" sz="1400">
                          <a:latin typeface="Times New Roman"/>
                          <a:ea typeface="Calibri"/>
                          <a:cs typeface="Times New Roman"/>
                        </a:rPr>
                        <a:t>/8</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995">
                <a:tc>
                  <a:txBody>
                    <a:bodyPr/>
                    <a:lstStyle/>
                    <a:p>
                      <a:pPr algn="l">
                        <a:lnSpc>
                          <a:spcPct val="107000"/>
                        </a:lnSpc>
                        <a:spcAft>
                          <a:spcPts val="0"/>
                        </a:spcAft>
                      </a:pPr>
                      <a:r>
                        <a:rPr lang="en-US" sz="1400" dirty="0">
                          <a:latin typeface="Times New Roman"/>
                          <a:ea typeface="Calibri"/>
                          <a:cs typeface="Times New Roman"/>
                        </a:rPr>
                        <a:t>Pain </a:t>
                      </a:r>
                      <a:r>
                        <a:rPr lang="ru-RU" sz="1400" dirty="0">
                          <a:latin typeface="Times New Roman"/>
                          <a:ea typeface="Calibri"/>
                          <a:cs typeface="Times New Roman"/>
                        </a:rPr>
                        <a:t>5,0/5,0</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dirty="0">
                          <a:latin typeface="Times New Roman"/>
                          <a:ea typeface="Calibri"/>
                          <a:cs typeface="Times New Roman"/>
                        </a:rPr>
                        <a:t>-</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х</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0</a:t>
                      </a:r>
                      <a:r>
                        <a:rPr lang="en-US" sz="1400">
                          <a:latin typeface="Times New Roman"/>
                          <a:ea typeface="Calibri"/>
                          <a:cs typeface="Times New Roman"/>
                        </a:rPr>
                        <a:t>/0</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1630">
                <a:tc>
                  <a:txBody>
                    <a:bodyPr/>
                    <a:lstStyle/>
                    <a:p>
                      <a:pPr algn="l">
                        <a:lnSpc>
                          <a:spcPct val="107000"/>
                        </a:lnSpc>
                        <a:spcAft>
                          <a:spcPts val="0"/>
                        </a:spcAft>
                      </a:pPr>
                      <a:r>
                        <a:rPr lang="en-US" sz="1400">
                          <a:latin typeface="Times New Roman"/>
                          <a:ea typeface="Calibri"/>
                          <a:cs typeface="Times New Roman"/>
                        </a:rPr>
                        <a:t>All sensors </a:t>
                      </a:r>
                      <a:r>
                        <a:rPr lang="ru-RU" sz="1400">
                          <a:latin typeface="Times New Roman"/>
                          <a:ea typeface="Calibri"/>
                          <a:cs typeface="Times New Roman"/>
                        </a:rPr>
                        <a:t>283, 77</a:t>
                      </a:r>
                      <a:r>
                        <a:rPr lang="en-US" sz="1400">
                          <a:latin typeface="Times New Roman"/>
                          <a:ea typeface="Calibri"/>
                          <a:cs typeface="Times New Roman"/>
                        </a:rPr>
                        <a:t>/266,73</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8/5</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20/23</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38/29</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9/6</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14/11</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1</a:t>
                      </a:r>
                      <a:r>
                        <a:rPr lang="en-US" sz="1400">
                          <a:latin typeface="Times New Roman"/>
                          <a:ea typeface="Calibri"/>
                          <a:cs typeface="Times New Roman"/>
                        </a:rPr>
                        <a:t>/1</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0/0</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Times New Roman"/>
                          <a:ea typeface="Calibri"/>
                          <a:cs typeface="Times New Roman"/>
                        </a:rPr>
                        <a:t>5/2</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a:latin typeface="Times New Roman"/>
                          <a:ea typeface="Calibri"/>
                          <a:cs typeface="Times New Roman"/>
                        </a:rPr>
                        <a:t>16</a:t>
                      </a:r>
                      <a:r>
                        <a:rPr lang="en-US" sz="1400">
                          <a:latin typeface="Times New Roman"/>
                          <a:ea typeface="Calibri"/>
                          <a:cs typeface="Times New Roman"/>
                        </a:rPr>
                        <a:t>/13</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dirty="0">
                          <a:latin typeface="Times New Roman"/>
                          <a:ea typeface="Calibri"/>
                          <a:cs typeface="Times New Roman"/>
                        </a:rPr>
                        <a:t>111</a:t>
                      </a:r>
                      <a:r>
                        <a:rPr lang="en-US" sz="1400" dirty="0">
                          <a:latin typeface="Times New Roman"/>
                          <a:ea typeface="Calibri"/>
                          <a:cs typeface="Times New Roman"/>
                        </a:rPr>
                        <a:t>/90</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2" name="TextBox 31"/>
          <p:cNvSpPr txBox="1"/>
          <p:nvPr/>
        </p:nvSpPr>
        <p:spPr>
          <a:xfrm>
            <a:off x="11160000" y="16194505"/>
            <a:ext cx="7200000" cy="3354765"/>
          </a:xfrm>
          <a:prstGeom prst="rect">
            <a:avLst/>
          </a:prstGeom>
          <a:noFill/>
        </p:spPr>
        <p:txBody>
          <a:bodyPr wrap="square" rtlCol="0">
            <a:spAutoFit/>
          </a:bodyPr>
          <a:lstStyle/>
          <a:p>
            <a:r>
              <a:rPr lang="en-US" sz="3200" dirty="0" smtClean="0">
                <a:solidFill>
                  <a:schemeClr val="accent1">
                    <a:lumMod val="75000"/>
                  </a:schemeClr>
                </a:solidFill>
              </a:rPr>
              <a:t>Italian language</a:t>
            </a:r>
            <a:endParaRPr lang="ru-RU" sz="3200" dirty="0" smtClean="0">
              <a:solidFill>
                <a:schemeClr val="accent1">
                  <a:lumMod val="75000"/>
                </a:schemeClr>
              </a:solidFill>
            </a:endParaRPr>
          </a:p>
          <a:p>
            <a:r>
              <a:rPr lang="en-US" sz="1800" dirty="0" smtClean="0"/>
              <a:t>77 out of 283 adjectives produce </a:t>
            </a:r>
            <a:r>
              <a:rPr lang="en-US" sz="1800" dirty="0" err="1" smtClean="0"/>
              <a:t>synaesthetic</a:t>
            </a:r>
            <a:r>
              <a:rPr lang="en-US" sz="1800" dirty="0" smtClean="0"/>
              <a:t> metaphors (27.2%). Dimension Zone has the highest number (in respect to the total number of the zone adjectives) of adjectives that are able to create figurative meanings (43.5%). Neither Smell Zone adjectives, nor Pain Zone adjectives produce </a:t>
            </a:r>
            <a:r>
              <a:rPr lang="en-US" sz="1800" dirty="0" err="1" smtClean="0"/>
              <a:t>synaesthetic</a:t>
            </a:r>
            <a:r>
              <a:rPr lang="en-US" sz="1800" dirty="0" smtClean="0"/>
              <a:t> metaphors. </a:t>
            </a:r>
          </a:p>
          <a:p>
            <a:r>
              <a:rPr lang="en-US" sz="1800" dirty="0" smtClean="0"/>
              <a:t>Touch Zone (34 units or 30.6%) and Dimension Zone (28 units or 25.2%) are the main donor zones, Sound Zone is the main recipient zone (38 units or 34.2%).Temperature and Taste Zones receive roughly as many metaphors as they produce. </a:t>
            </a:r>
            <a:r>
              <a:rPr lang="en-US" sz="1800" dirty="0" err="1" smtClean="0"/>
              <a:t>Colour</a:t>
            </a:r>
            <a:r>
              <a:rPr lang="en-US" sz="1800" dirty="0" smtClean="0"/>
              <a:t> Zone produces more than it receives and </a:t>
            </a:r>
            <a:r>
              <a:rPr lang="en-US" sz="1800" dirty="0" err="1" smtClean="0"/>
              <a:t>Kinaesthetic</a:t>
            </a:r>
            <a:r>
              <a:rPr lang="en-US" sz="1800" dirty="0" smtClean="0"/>
              <a:t> Zone doesn’t possess any target meanings </a:t>
            </a:r>
            <a:r>
              <a:rPr lang="en-US" sz="1800" dirty="0" smtClean="0"/>
              <a:t>.</a:t>
            </a:r>
            <a:endParaRPr lang="ru-RU" sz="1800" dirty="0"/>
          </a:p>
        </p:txBody>
      </p:sp>
      <p:sp>
        <p:nvSpPr>
          <p:cNvPr id="33" name="TextBox 32"/>
          <p:cNvSpPr txBox="1"/>
          <p:nvPr/>
        </p:nvSpPr>
        <p:spPr>
          <a:xfrm>
            <a:off x="2160000" y="20042978"/>
            <a:ext cx="7200000" cy="3416320"/>
          </a:xfrm>
          <a:prstGeom prst="rect">
            <a:avLst/>
          </a:prstGeom>
          <a:noFill/>
        </p:spPr>
        <p:txBody>
          <a:bodyPr wrap="square" rtlCol="0">
            <a:spAutoFit/>
          </a:bodyPr>
          <a:lstStyle/>
          <a:p>
            <a:pPr fontAlgn="t"/>
            <a:r>
              <a:rPr lang="en-US" sz="1800" dirty="0" smtClean="0"/>
              <a:t>A similar pattern was suggested by </a:t>
            </a:r>
            <a:r>
              <a:rPr lang="en-US" sz="1800" dirty="0" err="1" smtClean="0"/>
              <a:t>Stepanyan</a:t>
            </a:r>
            <a:r>
              <a:rPr lang="en-US" sz="1800" dirty="0" smtClean="0"/>
              <a:t> (1987), who studied Russian </a:t>
            </a:r>
            <a:r>
              <a:rPr lang="en-US" sz="1800" dirty="0" err="1" smtClean="0"/>
              <a:t>synaesthetic</a:t>
            </a:r>
            <a:r>
              <a:rPr lang="en-US" sz="1800" dirty="0" smtClean="0"/>
              <a:t> adjective transfers in Russian fiction literature. He established that </a:t>
            </a:r>
            <a:r>
              <a:rPr lang="en-US" sz="1800" dirty="0" smtClean="0"/>
              <a:t>intermodal metaphors were formed by 87% of tactile adjectives, 88% of gustatory adjectives, 35% of olfactory adjectives, 16% of auditory and 7.7% of </a:t>
            </a:r>
            <a:r>
              <a:rPr lang="en-US" sz="1800" dirty="0" err="1" smtClean="0"/>
              <a:t>colour</a:t>
            </a:r>
            <a:r>
              <a:rPr lang="en-US" sz="1800" dirty="0" smtClean="0"/>
              <a:t> ones. Thus, the more advanced senses produce a lower number of </a:t>
            </a:r>
            <a:r>
              <a:rPr lang="en-US" sz="1800" dirty="0" err="1" smtClean="0"/>
              <a:t>synaesthetic</a:t>
            </a:r>
            <a:r>
              <a:rPr lang="en-US" sz="1800" dirty="0" smtClean="0"/>
              <a:t> metaphors, than the more primitive ones.</a:t>
            </a:r>
            <a:endParaRPr lang="ru-RU" sz="1800" dirty="0" smtClean="0"/>
          </a:p>
          <a:p>
            <a:pPr fontAlgn="t"/>
            <a:r>
              <a:rPr lang="en-US" sz="1800" dirty="0" smtClean="0"/>
              <a:t>It’s worth noting that the given hierarchy doesn’t function if other parts of speech become the research subject. </a:t>
            </a:r>
            <a:r>
              <a:rPr lang="en-US" sz="1800" dirty="0" err="1" smtClean="0"/>
              <a:t>Viberg</a:t>
            </a:r>
            <a:r>
              <a:rPr lang="en-US" sz="1800" dirty="0" smtClean="0"/>
              <a:t> (1983) set forth an opposite sequence of sensory modalities: vision &gt; hearing &gt; touch &gt; taste/smell. In other words, verbs of visual perception can be used to denote qualities of the following sensory modalities, while verbs of taste and smell cannot denote qualities of the previous senses</a:t>
            </a:r>
            <a:r>
              <a:rPr lang="en-US" sz="1800" dirty="0" smtClean="0"/>
              <a:t>.</a:t>
            </a:r>
            <a:endParaRPr lang="ru-RU" sz="1800" dirty="0"/>
          </a:p>
        </p:txBody>
      </p:sp>
      <p:sp>
        <p:nvSpPr>
          <p:cNvPr id="34" name="TextBox 33"/>
          <p:cNvSpPr txBox="1"/>
          <p:nvPr/>
        </p:nvSpPr>
        <p:spPr>
          <a:xfrm>
            <a:off x="3937228" y="19179938"/>
            <a:ext cx="2925544" cy="369332"/>
          </a:xfrm>
          <a:prstGeom prst="rect">
            <a:avLst/>
          </a:prstGeom>
          <a:noFill/>
        </p:spPr>
        <p:txBody>
          <a:bodyPr wrap="none" rtlCol="0">
            <a:spAutoFit/>
          </a:bodyPr>
          <a:lstStyle/>
          <a:p>
            <a:r>
              <a:rPr lang="en-US" sz="1800" dirty="0" smtClean="0"/>
              <a:t>Fig.1 Williams’ generalization</a:t>
            </a:r>
            <a:endParaRPr lang="ru-RU" sz="1800" dirty="0"/>
          </a:p>
        </p:txBody>
      </p:sp>
      <p:sp>
        <p:nvSpPr>
          <p:cNvPr id="35" name="TextBox 34"/>
          <p:cNvSpPr txBox="1"/>
          <p:nvPr/>
        </p:nvSpPr>
        <p:spPr>
          <a:xfrm>
            <a:off x="11160000" y="15676985"/>
            <a:ext cx="4778039" cy="369332"/>
          </a:xfrm>
          <a:prstGeom prst="rect">
            <a:avLst/>
          </a:prstGeom>
          <a:noFill/>
        </p:spPr>
        <p:txBody>
          <a:bodyPr wrap="none" rtlCol="0">
            <a:spAutoFit/>
          </a:bodyPr>
          <a:lstStyle/>
          <a:p>
            <a:r>
              <a:rPr lang="en-US" sz="1800" dirty="0" smtClean="0"/>
              <a:t>Fig. 2. Total estimate of all  </a:t>
            </a:r>
            <a:r>
              <a:rPr lang="en-US" sz="1800" dirty="0" err="1" smtClean="0"/>
              <a:t>synaesthetic</a:t>
            </a:r>
            <a:r>
              <a:rPr lang="en-US" sz="1800" dirty="0" smtClean="0"/>
              <a:t> transfers </a:t>
            </a:r>
            <a:endParaRPr lang="ru-RU" sz="1800" dirty="0"/>
          </a:p>
        </p:txBody>
      </p:sp>
      <p:sp>
        <p:nvSpPr>
          <p:cNvPr id="38" name="TextBox 37"/>
          <p:cNvSpPr txBox="1"/>
          <p:nvPr/>
        </p:nvSpPr>
        <p:spPr>
          <a:xfrm>
            <a:off x="11160000" y="40558390"/>
            <a:ext cx="7191152" cy="646331"/>
          </a:xfrm>
          <a:prstGeom prst="rect">
            <a:avLst/>
          </a:prstGeom>
          <a:noFill/>
        </p:spPr>
        <p:txBody>
          <a:bodyPr wrap="square" rtlCol="0">
            <a:spAutoFit/>
          </a:bodyPr>
          <a:lstStyle/>
          <a:p>
            <a:r>
              <a:rPr lang="en-US" sz="1800" dirty="0" smtClean="0"/>
              <a:t>Fig. 5. Total number of produced and received metaphors for each sensor in the Russian and Italian languages</a:t>
            </a:r>
            <a:endParaRPr lang="ru-RU" sz="1800" dirty="0"/>
          </a:p>
        </p:txBody>
      </p:sp>
      <p:sp>
        <p:nvSpPr>
          <p:cNvPr id="39" name="TextBox 38"/>
          <p:cNvSpPr txBox="1"/>
          <p:nvPr/>
        </p:nvSpPr>
        <p:spPr>
          <a:xfrm>
            <a:off x="22131108" y="18509749"/>
            <a:ext cx="3875741" cy="369332"/>
          </a:xfrm>
          <a:prstGeom prst="rect">
            <a:avLst/>
          </a:prstGeom>
          <a:noFill/>
        </p:spPr>
        <p:txBody>
          <a:bodyPr wrap="none" rtlCol="0">
            <a:spAutoFit/>
          </a:bodyPr>
          <a:lstStyle/>
          <a:p>
            <a:r>
              <a:rPr lang="en-US" sz="1800" dirty="0" smtClean="0"/>
              <a:t>Fig.6. Direction of </a:t>
            </a:r>
            <a:r>
              <a:rPr lang="en-US" sz="1800" dirty="0" err="1" smtClean="0"/>
              <a:t>synaesthetic</a:t>
            </a:r>
            <a:r>
              <a:rPr lang="en-US" sz="1800" dirty="0" smtClean="0"/>
              <a:t> transfers.</a:t>
            </a:r>
            <a:endParaRPr lang="ru-RU" sz="1800" dirty="0"/>
          </a:p>
        </p:txBody>
      </p:sp>
      <p:sp>
        <p:nvSpPr>
          <p:cNvPr id="40" name="TextBox 39"/>
          <p:cNvSpPr txBox="1"/>
          <p:nvPr/>
        </p:nvSpPr>
        <p:spPr>
          <a:xfrm>
            <a:off x="20555147" y="19179938"/>
            <a:ext cx="7200000" cy="3139321"/>
          </a:xfrm>
          <a:prstGeom prst="rect">
            <a:avLst/>
          </a:prstGeom>
          <a:noFill/>
        </p:spPr>
        <p:txBody>
          <a:bodyPr wrap="square" rtlCol="0">
            <a:spAutoFit/>
          </a:bodyPr>
          <a:lstStyle/>
          <a:p>
            <a:r>
              <a:rPr lang="en-US" sz="1800" dirty="0" smtClean="0"/>
              <a:t>Factor analysis was employed to investigate the relationship between sensory zones in Russian and Italian (fig.7). It confirmed a) relevancy of donation-reception factor and b) proximity of patterns in the Russian and Italian languages. </a:t>
            </a:r>
            <a:endParaRPr lang="ru-RU" sz="1800" dirty="0" smtClean="0"/>
          </a:p>
          <a:p>
            <a:r>
              <a:rPr lang="en-US" sz="1800" dirty="0" smtClean="0"/>
              <a:t>In the course of the analysis two factors stood out that accounted for 72.83% of the total dispersion. The first factor (which accounted for 44.68 of the dispersion), included such zones as taste (0.900), touch (0.876), </a:t>
            </a:r>
            <a:r>
              <a:rPr lang="en-US" sz="1800" dirty="0" err="1" smtClean="0"/>
              <a:t>colour</a:t>
            </a:r>
            <a:r>
              <a:rPr lang="en-US" sz="1800" dirty="0" smtClean="0"/>
              <a:t> (0.851), dimension (0.850) and temperature (0.776) which are primarily donors, while the second factor (which accounted for 28.15% of the dispersion) included Sound (0.853), taste (0.833) and pain (0.734) which are recipient zones. Weight Zone was included in both factors.</a:t>
            </a:r>
          </a:p>
        </p:txBody>
      </p:sp>
      <p:sp>
        <p:nvSpPr>
          <p:cNvPr id="41" name="TextBox 40"/>
          <p:cNvSpPr txBox="1"/>
          <p:nvPr/>
        </p:nvSpPr>
        <p:spPr>
          <a:xfrm>
            <a:off x="20520000" y="26948878"/>
            <a:ext cx="2797112" cy="369332"/>
          </a:xfrm>
          <a:prstGeom prst="rect">
            <a:avLst/>
          </a:prstGeom>
          <a:noFill/>
        </p:spPr>
        <p:txBody>
          <a:bodyPr wrap="none" rtlCol="0">
            <a:spAutoFit/>
          </a:bodyPr>
          <a:lstStyle/>
          <a:p>
            <a:r>
              <a:rPr lang="en-US" sz="1800" dirty="0" smtClean="0"/>
              <a:t>Fig.7. Factor analysis output</a:t>
            </a:r>
            <a:endParaRPr lang="ru-RU" sz="1800" dirty="0"/>
          </a:p>
        </p:txBody>
      </p:sp>
      <p:grpSp>
        <p:nvGrpSpPr>
          <p:cNvPr id="12" name="Группа 11"/>
          <p:cNvGrpSpPr/>
          <p:nvPr/>
        </p:nvGrpSpPr>
        <p:grpSpPr>
          <a:xfrm>
            <a:off x="19625561" y="12115230"/>
            <a:ext cx="8701725" cy="5970447"/>
            <a:chOff x="19812623" y="11557158"/>
            <a:chExt cx="8701725" cy="5970447"/>
          </a:xfrm>
        </p:grpSpPr>
        <p:grpSp>
          <p:nvGrpSpPr>
            <p:cNvPr id="11" name="Группа 10"/>
            <p:cNvGrpSpPr/>
            <p:nvPr/>
          </p:nvGrpSpPr>
          <p:grpSpPr>
            <a:xfrm>
              <a:off x="19812623" y="11613662"/>
              <a:ext cx="8288803" cy="5913943"/>
              <a:chOff x="19812623" y="11613662"/>
              <a:chExt cx="8288803" cy="5913943"/>
            </a:xfrm>
          </p:grpSpPr>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905485" y="12372899"/>
                <a:ext cx="8195941" cy="5154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3" name="Выгнутая влево стрелка 42"/>
              <p:cNvSpPr/>
              <p:nvPr/>
            </p:nvSpPr>
            <p:spPr>
              <a:xfrm rot="2100703">
                <a:off x="19812623" y="11613662"/>
                <a:ext cx="1574236" cy="4963578"/>
              </a:xfrm>
              <a:prstGeom prst="curvedRightArrow">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grpSp>
        <p:sp>
          <p:nvSpPr>
            <p:cNvPr id="44" name="Выгнутая вправо стрелка 43"/>
            <p:cNvSpPr/>
            <p:nvPr/>
          </p:nvSpPr>
          <p:spPr>
            <a:xfrm rot="19498013">
              <a:off x="26385331" y="11557158"/>
              <a:ext cx="2129017" cy="4979008"/>
            </a:xfrm>
            <a:prstGeom prst="curvedLeftArrow">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grpSp>
      <p:pic>
        <p:nvPicPr>
          <p:cNvPr id="1030" name="Picture 6"/>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160000" y="28629358"/>
            <a:ext cx="6120000" cy="4320000"/>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preferRelativeResize="0">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160000" y="19591138"/>
            <a:ext cx="6120000" cy="4320000"/>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6" name="TextBox 35"/>
          <p:cNvSpPr txBox="1"/>
          <p:nvPr/>
        </p:nvSpPr>
        <p:spPr>
          <a:xfrm>
            <a:off x="11160000" y="23852294"/>
            <a:ext cx="6255419" cy="646331"/>
          </a:xfrm>
          <a:prstGeom prst="rect">
            <a:avLst/>
          </a:prstGeom>
          <a:noFill/>
        </p:spPr>
        <p:txBody>
          <a:bodyPr wrap="square" rtlCol="0">
            <a:spAutoFit/>
          </a:bodyPr>
          <a:lstStyle/>
          <a:p>
            <a:r>
              <a:rPr lang="en-US" sz="1800" dirty="0" smtClean="0"/>
              <a:t>Fig. 3. Total number of produced and received metaphors for each sensor in the Italian language </a:t>
            </a:r>
            <a:endParaRPr lang="ru-RU" sz="1800" dirty="0"/>
          </a:p>
        </p:txBody>
      </p:sp>
      <p:sp>
        <p:nvSpPr>
          <p:cNvPr id="37" name="TextBox 36"/>
          <p:cNvSpPr txBox="1"/>
          <p:nvPr/>
        </p:nvSpPr>
        <p:spPr>
          <a:xfrm>
            <a:off x="11160000" y="32592626"/>
            <a:ext cx="6441176" cy="646331"/>
          </a:xfrm>
          <a:prstGeom prst="rect">
            <a:avLst/>
          </a:prstGeom>
          <a:noFill/>
        </p:spPr>
        <p:txBody>
          <a:bodyPr wrap="square" rtlCol="0">
            <a:spAutoFit/>
          </a:bodyPr>
          <a:lstStyle/>
          <a:p>
            <a:r>
              <a:rPr lang="en-US" sz="1800" dirty="0" smtClean="0"/>
              <a:t>Fig. 4. Total number of produced and received metaphors for each sensor in the Russian language </a:t>
            </a:r>
            <a:endParaRPr lang="ru-RU" sz="1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Интеграл">
  <a:themeElements>
    <a:clrScheme name="Интеграл">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Интеграл">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Интеграл">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xmlns="" name="Integral" id="{3577F8C9-A904-41D8-97D2-FD898F53F20E}" vid="{090DCB5F-146D-478A-852A-34B16FE9F3A8}"/>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957</TotalTime>
  <Words>2890</Words>
  <Application>Microsoft Office PowerPoint</Application>
  <PresentationFormat>Произвольный</PresentationFormat>
  <Paragraphs>282</Paragraphs>
  <Slides>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Интеграл</vt:lpstr>
      <vt:lpstr>SYNAESTHETIC METAPHORS IN THE RUSSIAN AND ITALIAN LANGUAGES: A COMPARATIVE STUDY  GeorgIy Blinnikov,  Moscow State Linguistic University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SYNESTHETIC METAPHORS IN THE RUSSIAN AND ITALIAN LANGUAGES: A COMPARATIVE STUDY  Georgy Blinnikov,  Moscow State Linguistic University</dc:title>
  <dc:creator>Irina Blinnikova</dc:creator>
  <cp:lastModifiedBy>user_test</cp:lastModifiedBy>
  <cp:revision>52</cp:revision>
  <dcterms:created xsi:type="dcterms:W3CDTF">2015-08-19T21:04:41Z</dcterms:created>
  <dcterms:modified xsi:type="dcterms:W3CDTF">2015-08-21T12:22:03Z</dcterms:modified>
</cp:coreProperties>
</file>